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6" r:id="rId3"/>
    <p:sldId id="305" r:id="rId4"/>
    <p:sldId id="307" r:id="rId5"/>
    <p:sldId id="291" r:id="rId6"/>
    <p:sldId id="265" r:id="rId7"/>
    <p:sldId id="266" r:id="rId8"/>
    <p:sldId id="261" r:id="rId9"/>
    <p:sldId id="267" r:id="rId10"/>
    <p:sldId id="308" r:id="rId11"/>
    <p:sldId id="337" r:id="rId12"/>
    <p:sldId id="274" r:id="rId13"/>
    <p:sldId id="268" r:id="rId14"/>
    <p:sldId id="315" r:id="rId15"/>
    <p:sldId id="330" r:id="rId16"/>
    <p:sldId id="369" r:id="rId17"/>
    <p:sldId id="316" r:id="rId18"/>
    <p:sldId id="275" r:id="rId19"/>
    <p:sldId id="361" r:id="rId20"/>
    <p:sldId id="362" r:id="rId21"/>
    <p:sldId id="327" r:id="rId22"/>
    <p:sldId id="385" r:id="rId23"/>
    <p:sldId id="292" r:id="rId24"/>
    <p:sldId id="329" r:id="rId25"/>
    <p:sldId id="396" r:id="rId26"/>
    <p:sldId id="391" r:id="rId27"/>
    <p:sldId id="392" r:id="rId28"/>
    <p:sldId id="393" r:id="rId29"/>
    <p:sldId id="401" r:id="rId30"/>
    <p:sldId id="309" r:id="rId31"/>
    <p:sldId id="331" r:id="rId32"/>
    <p:sldId id="394" r:id="rId33"/>
    <p:sldId id="300" r:id="rId34"/>
    <p:sldId id="310" r:id="rId35"/>
    <p:sldId id="259" r:id="rId36"/>
    <p:sldId id="298" r:id="rId37"/>
    <p:sldId id="299" r:id="rId38"/>
    <p:sldId id="311" r:id="rId39"/>
    <p:sldId id="271" r:id="rId40"/>
    <p:sldId id="395" r:id="rId41"/>
    <p:sldId id="366" r:id="rId42"/>
    <p:sldId id="297" r:id="rId43"/>
    <p:sldId id="400" r:id="rId44"/>
    <p:sldId id="380" r:id="rId45"/>
    <p:sldId id="397" r:id="rId46"/>
    <p:sldId id="374" r:id="rId47"/>
    <p:sldId id="375" r:id="rId48"/>
    <p:sldId id="381" r:id="rId49"/>
    <p:sldId id="373" r:id="rId50"/>
    <p:sldId id="382" r:id="rId51"/>
  </p:sldIdLst>
  <p:sldSz cx="12192000" cy="6858000"/>
  <p:notesSz cx="9872663" cy="679767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3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file\Gagnasvaedi\Grunnskolar\Setbergsskoli\Starfsmenn\NOT\kolbrun.sbsk\Setberg\Teymi\Eineltisteymi\sk&#243;la&#225;r%2017-18\Ni&#240;urst.%20Olweus%20n&#243;v%20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 1 '!$A$47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'!$B$43:$D$43</c:f>
              <c:strCache>
                <c:ptCount val="3"/>
                <c:pt idx="0">
                  <c:v>vel/mjög vel</c:v>
                </c:pt>
                <c:pt idx="1">
                  <c:v>hvorki né</c:v>
                </c:pt>
                <c:pt idx="2">
                  <c:v>illa/mjög illa</c:v>
                </c:pt>
              </c:strCache>
            </c:strRef>
          </c:cat>
          <c:val>
            <c:numRef>
              <c:f>'sp 1 '!$B$47:$D$47</c:f>
              <c:numCache>
                <c:formatCode>0.0</c:formatCode>
                <c:ptCount val="3"/>
                <c:pt idx="0">
                  <c:v>87.179487179487182</c:v>
                </c:pt>
                <c:pt idx="1">
                  <c:v>10.683760683760683</c:v>
                </c:pt>
                <c:pt idx="2">
                  <c:v>2.1367521367521367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5-4673-BA08-2565D9B06D7F}"/>
            </c:ext>
          </c:extLst>
        </c:ser>
        <c:ser>
          <c:idx val="1"/>
          <c:order val="1"/>
          <c:tx>
            <c:strRef>
              <c:f>'sp 1 '!$A$48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'!$B$43:$D$43</c:f>
              <c:strCache>
                <c:ptCount val="3"/>
                <c:pt idx="0">
                  <c:v>vel/mjög vel</c:v>
                </c:pt>
                <c:pt idx="1">
                  <c:v>hvorki né</c:v>
                </c:pt>
                <c:pt idx="2">
                  <c:v>illa/mjög illa</c:v>
                </c:pt>
              </c:strCache>
            </c:strRef>
          </c:cat>
          <c:val>
            <c:numRef>
              <c:f>'sp 1 '!$B$48:$D$48</c:f>
              <c:numCache>
                <c:formatCode>0.0</c:formatCode>
                <c:ptCount val="3"/>
                <c:pt idx="0">
                  <c:v>80.542986425339365</c:v>
                </c:pt>
                <c:pt idx="1">
                  <c:v>16.289592760180994</c:v>
                </c:pt>
                <c:pt idx="2">
                  <c:v>3.1674208144796379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5-4673-BA08-2565D9B06D7F}"/>
            </c:ext>
          </c:extLst>
        </c:ser>
        <c:ser>
          <c:idx val="2"/>
          <c:order val="2"/>
          <c:tx>
            <c:strRef>
              <c:f>'sp 1 '!$A$49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'!$B$43:$D$43</c:f>
              <c:strCache>
                <c:ptCount val="3"/>
                <c:pt idx="0">
                  <c:v>vel/mjög vel</c:v>
                </c:pt>
                <c:pt idx="1">
                  <c:v>hvorki né</c:v>
                </c:pt>
                <c:pt idx="2">
                  <c:v>illa/mjög illa</c:v>
                </c:pt>
              </c:strCache>
            </c:strRef>
          </c:cat>
          <c:val>
            <c:numRef>
              <c:f>'sp 1 '!$B$49:$D$49</c:f>
              <c:numCache>
                <c:formatCode>0.0</c:formatCode>
                <c:ptCount val="3"/>
                <c:pt idx="0">
                  <c:v>79.545454545454547</c:v>
                </c:pt>
                <c:pt idx="1">
                  <c:v>17.3</c:v>
                </c:pt>
                <c:pt idx="2">
                  <c:v>3.1818181818181817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E5-4673-BA08-2565D9B0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521576"/>
        <c:axId val="473459128"/>
      </c:barChart>
      <c:catAx>
        <c:axId val="36052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s-I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3459128"/>
        <c:crosses val="autoZero"/>
        <c:auto val="1"/>
        <c:lblAlgn val="ctr"/>
        <c:lblOffset val="100"/>
        <c:noMultiLvlLbl val="0"/>
      </c:catAx>
      <c:valAx>
        <c:axId val="47345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605215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s-I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einelti!$A$57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einelti!$B$56:$D$56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einelti!$B$57:$D$57</c:f>
            </c:numRef>
          </c:val>
          <c:extLst>
            <c:ext xmlns:c16="http://schemas.microsoft.com/office/drawing/2014/chart" uri="{C3380CC4-5D6E-409C-BE32-E72D297353CC}">
              <c16:uniqueId val="{00000000-BE09-4052-98EE-0ABBFD46E90C}"/>
            </c:ext>
          </c:extLst>
        </c:ser>
        <c:ser>
          <c:idx val="1"/>
          <c:order val="1"/>
          <c:tx>
            <c:strRef>
              <c:f>einelti!$A$58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einelti!$B$56:$D$56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einelti!$B$58:$D$58</c:f>
            </c:numRef>
          </c:val>
          <c:extLst>
            <c:ext xmlns:c16="http://schemas.microsoft.com/office/drawing/2014/chart" uri="{C3380CC4-5D6E-409C-BE32-E72D297353CC}">
              <c16:uniqueId val="{00000001-BE09-4052-98EE-0ABBFD46E90C}"/>
            </c:ext>
          </c:extLst>
        </c:ser>
        <c:ser>
          <c:idx val="2"/>
          <c:order val="2"/>
          <c:tx>
            <c:strRef>
              <c:f>einelti!$A$59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einelti!$B$56:$D$56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einelti!$B$59:$D$59</c:f>
            </c:numRef>
          </c:val>
          <c:extLst>
            <c:ext xmlns:c16="http://schemas.microsoft.com/office/drawing/2014/chart" uri="{C3380CC4-5D6E-409C-BE32-E72D297353CC}">
              <c16:uniqueId val="{00000002-BE09-4052-98EE-0ABBFD46E90C}"/>
            </c:ext>
          </c:extLst>
        </c:ser>
        <c:ser>
          <c:idx val="3"/>
          <c:order val="3"/>
          <c:tx>
            <c:strRef>
              <c:f>einelti!$A$60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einelti!$B$56:$D$56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einelti!$B$60:$D$60</c:f>
              <c:numCache>
                <c:formatCode>0.0</c:formatCode>
                <c:ptCount val="3"/>
                <c:pt idx="0">
                  <c:v>1.4925373134328357</c:v>
                </c:pt>
                <c:pt idx="1">
                  <c:v>1.0309278350515463</c:v>
                </c:pt>
                <c:pt idx="2">
                  <c:v>1.2987012987012987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09-4052-98EE-0ABBFD46E90C}"/>
            </c:ext>
          </c:extLst>
        </c:ser>
        <c:ser>
          <c:idx val="4"/>
          <c:order val="4"/>
          <c:tx>
            <c:strRef>
              <c:f>einelti!$A$61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einelti!$B$56:$D$56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einelti!$B$61:$D$61</c:f>
              <c:numCache>
                <c:formatCode>0.0</c:formatCode>
                <c:ptCount val="3"/>
                <c:pt idx="0">
                  <c:v>2.3622047244094486</c:v>
                </c:pt>
                <c:pt idx="1">
                  <c:v>2.1505376344086025</c:v>
                </c:pt>
                <c:pt idx="2">
                  <c:v>2.2727272727272729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09-4052-98EE-0ABBFD46E90C}"/>
            </c:ext>
          </c:extLst>
        </c:ser>
        <c:ser>
          <c:idx val="5"/>
          <c:order val="5"/>
          <c:tx>
            <c:strRef>
              <c:f>einelti!$A$62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einelti!$B$56:$D$56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einelti!$B$62:$D$62</c:f>
              <c:numCache>
                <c:formatCode>0.0</c:formatCode>
                <c:ptCount val="3"/>
                <c:pt idx="0">
                  <c:v>2.6086956521739131</c:v>
                </c:pt>
                <c:pt idx="1">
                  <c:v>2.8846153846153846</c:v>
                </c:pt>
                <c:pt idx="2">
                  <c:v>2.7397260273972601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09-4052-98EE-0ABBFD46E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852536"/>
        <c:axId val="472678392"/>
      </c:barChart>
      <c:catAx>
        <c:axId val="47185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78392"/>
        <c:crosses val="autoZero"/>
        <c:auto val="1"/>
        <c:lblAlgn val="ctr"/>
        <c:lblOffset val="100"/>
        <c:noMultiLvlLbl val="0"/>
      </c:catAx>
      <c:valAx>
        <c:axId val="4726783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185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Hvar!$B$1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Hvar!$A$2:$A$17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Hvar!$B$2:$B$17</c:f>
            </c:numRef>
          </c:val>
          <c:extLst>
            <c:ext xmlns:c16="http://schemas.microsoft.com/office/drawing/2014/chart" uri="{C3380CC4-5D6E-409C-BE32-E72D297353CC}">
              <c16:uniqueId val="{00000000-00BB-4290-AED1-4FD0C2983B09}"/>
            </c:ext>
          </c:extLst>
        </c:ser>
        <c:ser>
          <c:idx val="1"/>
          <c:order val="1"/>
          <c:tx>
            <c:strRef>
              <c:f>Hvar!$C$1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Hvar!$A$2:$A$17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Hvar!$C$2:$C$17</c:f>
            </c:numRef>
          </c:val>
          <c:extLst>
            <c:ext xmlns:c16="http://schemas.microsoft.com/office/drawing/2014/chart" uri="{C3380CC4-5D6E-409C-BE32-E72D297353CC}">
              <c16:uniqueId val="{00000001-00BB-4290-AED1-4FD0C2983B09}"/>
            </c:ext>
          </c:extLst>
        </c:ser>
        <c:ser>
          <c:idx val="2"/>
          <c:order val="2"/>
          <c:tx>
            <c:strRef>
              <c:f>Hvar!$D$1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Hvar!$A$2:$A$17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Hvar!$D$2:$D$17</c:f>
            </c:numRef>
          </c:val>
          <c:extLst>
            <c:ext xmlns:c16="http://schemas.microsoft.com/office/drawing/2014/chart" uri="{C3380CC4-5D6E-409C-BE32-E72D297353CC}">
              <c16:uniqueId val="{00000002-00BB-4290-AED1-4FD0C2983B09}"/>
            </c:ext>
          </c:extLst>
        </c:ser>
        <c:ser>
          <c:idx val="3"/>
          <c:order val="3"/>
          <c:tx>
            <c:strRef>
              <c:f>Hvar!$E$1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51852752845242E-2"/>
                  <c:y val="8.1340699683732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BB-4290-AED1-4FD0C2983B09}"/>
                </c:ext>
              </c:extLst>
            </c:dLbl>
            <c:dLbl>
              <c:idx val="1"/>
              <c:layout>
                <c:manualLayout>
                  <c:x val="0"/>
                  <c:y val="4.0670349841865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BB-4290-AED1-4FD0C2983B09}"/>
                </c:ext>
              </c:extLst>
            </c:dLbl>
            <c:dLbl>
              <c:idx val="2"/>
              <c:layout>
                <c:manualLayout>
                  <c:x val="-1.4043210627371035E-3"/>
                  <c:y val="1.423462244465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BB-4290-AED1-4FD0C2983B09}"/>
                </c:ext>
              </c:extLst>
            </c:dLbl>
            <c:dLbl>
              <c:idx val="3"/>
              <c:layout>
                <c:manualLayout>
                  <c:x val="-7.0216053136855179E-3"/>
                  <c:y val="1.220110495255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BB-4290-AED1-4FD0C2983B09}"/>
                </c:ext>
              </c:extLst>
            </c:dLbl>
            <c:dLbl>
              <c:idx val="6"/>
              <c:layout>
                <c:manualLayout>
                  <c:x val="0"/>
                  <c:y val="1.016758746046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BB-4290-AED1-4FD0C2983B09}"/>
                </c:ext>
              </c:extLst>
            </c:dLbl>
            <c:dLbl>
              <c:idx val="7"/>
              <c:layout>
                <c:manualLayout>
                  <c:x val="-5.1491177469884418E-17"/>
                  <c:y val="8.134069968373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BB-4290-AED1-4FD0C2983B09}"/>
                </c:ext>
              </c:extLst>
            </c:dLbl>
            <c:dLbl>
              <c:idx val="8"/>
              <c:layout>
                <c:manualLayout>
                  <c:x val="-5.1491177469884418E-17"/>
                  <c:y val="1.220110495255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0BB-4290-AED1-4FD0C2983B09}"/>
                </c:ext>
              </c:extLst>
            </c:dLbl>
            <c:dLbl>
              <c:idx val="15"/>
              <c:layout>
                <c:manualLayout>
                  <c:x val="-1.0298235493976884E-16"/>
                  <c:y val="2.4402209905119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0BB-4290-AED1-4FD0C2983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Hvar!$A$2:$A$17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Hvar!$E$2:$E$17</c:f>
              <c:numCache>
                <c:formatCode>General</c:formatCode>
                <c:ptCount val="16"/>
                <c:pt idx="0">
                  <c:v>32.1</c:v>
                </c:pt>
                <c:pt idx="1">
                  <c:v>39.299999999999997</c:v>
                </c:pt>
                <c:pt idx="2">
                  <c:v>32.1</c:v>
                </c:pt>
                <c:pt idx="3">
                  <c:v>25</c:v>
                </c:pt>
                <c:pt idx="4">
                  <c:v>32.1</c:v>
                </c:pt>
                <c:pt idx="5">
                  <c:v>3.6</c:v>
                </c:pt>
                <c:pt idx="6">
                  <c:v>21.4</c:v>
                </c:pt>
                <c:pt idx="7">
                  <c:v>10.7</c:v>
                </c:pt>
                <c:pt idx="8">
                  <c:v>10.7</c:v>
                </c:pt>
                <c:pt idx="9">
                  <c:v>14.3</c:v>
                </c:pt>
                <c:pt idx="10">
                  <c:v>3.6</c:v>
                </c:pt>
                <c:pt idx="11">
                  <c:v>7.1</c:v>
                </c:pt>
                <c:pt idx="12">
                  <c:v>3.6</c:v>
                </c:pt>
                <c:pt idx="13">
                  <c:v>0</c:v>
                </c:pt>
                <c:pt idx="14">
                  <c:v>3.6</c:v>
                </c:pt>
                <c:pt idx="1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BB-4290-AED1-4FD0C2983B09}"/>
            </c:ext>
          </c:extLst>
        </c:ser>
        <c:ser>
          <c:idx val="4"/>
          <c:order val="4"/>
          <c:tx>
            <c:strRef>
              <c:f>Hvar!$F$1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302474391597245E-3"/>
                  <c:y val="1.62681399367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0BB-4290-AED1-4FD0C2983B09}"/>
                </c:ext>
              </c:extLst>
            </c:dLbl>
            <c:dLbl>
              <c:idx val="1"/>
              <c:layout>
                <c:manualLayout>
                  <c:x val="-5.6172842509485173E-3"/>
                  <c:y val="3.0502762381399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0BB-4290-AED1-4FD0C2983B09}"/>
                </c:ext>
              </c:extLst>
            </c:dLbl>
            <c:dLbl>
              <c:idx val="13"/>
              <c:layout>
                <c:manualLayout>
                  <c:x val="2.8086421254741555E-3"/>
                  <c:y val="1.830165742883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0BB-4290-AED1-4FD0C2983B09}"/>
                </c:ext>
              </c:extLst>
            </c:dLbl>
            <c:dLbl>
              <c:idx val="15"/>
              <c:layout>
                <c:manualLayout>
                  <c:x val="9.8302474391597245E-3"/>
                  <c:y val="6.1005524762798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0BB-4290-AED1-4FD0C2983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Hvar!$A$2:$A$17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Hvar!$F$2:$F$17</c:f>
              <c:numCache>
                <c:formatCode>General</c:formatCode>
                <c:ptCount val="16"/>
                <c:pt idx="0">
                  <c:v>23.3</c:v>
                </c:pt>
                <c:pt idx="1">
                  <c:v>53.3</c:v>
                </c:pt>
                <c:pt idx="2">
                  <c:v>26.7</c:v>
                </c:pt>
                <c:pt idx="3">
                  <c:v>23.3</c:v>
                </c:pt>
                <c:pt idx="4">
                  <c:v>20</c:v>
                </c:pt>
                <c:pt idx="5">
                  <c:v>3.3</c:v>
                </c:pt>
                <c:pt idx="6">
                  <c:v>26.7</c:v>
                </c:pt>
                <c:pt idx="7">
                  <c:v>13.3</c:v>
                </c:pt>
                <c:pt idx="8">
                  <c:v>10</c:v>
                </c:pt>
                <c:pt idx="9">
                  <c:v>10</c:v>
                </c:pt>
                <c:pt idx="10">
                  <c:v>20</c:v>
                </c:pt>
                <c:pt idx="11">
                  <c:v>6.7</c:v>
                </c:pt>
                <c:pt idx="12">
                  <c:v>3.3</c:v>
                </c:pt>
                <c:pt idx="13">
                  <c:v>3.3</c:v>
                </c:pt>
                <c:pt idx="14">
                  <c:v>3.3</c:v>
                </c:pt>
                <c:pt idx="1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0BB-4290-AED1-4FD0C2983B09}"/>
            </c:ext>
          </c:extLst>
        </c:ser>
        <c:ser>
          <c:idx val="5"/>
          <c:order val="5"/>
          <c:tx>
            <c:strRef>
              <c:f>Hvar!$G$1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Hvar!$A$2:$A$17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Hvar!$G$2:$G$17</c:f>
              <c:numCache>
                <c:formatCode>General</c:formatCode>
                <c:ptCount val="16"/>
                <c:pt idx="0">
                  <c:v>26.3</c:v>
                </c:pt>
                <c:pt idx="1">
                  <c:v>52.6</c:v>
                </c:pt>
                <c:pt idx="2">
                  <c:v>7.9</c:v>
                </c:pt>
                <c:pt idx="3">
                  <c:v>7.9</c:v>
                </c:pt>
                <c:pt idx="4">
                  <c:v>10.5</c:v>
                </c:pt>
                <c:pt idx="5">
                  <c:v>0</c:v>
                </c:pt>
                <c:pt idx="6">
                  <c:v>2.6</c:v>
                </c:pt>
                <c:pt idx="7">
                  <c:v>2.6</c:v>
                </c:pt>
                <c:pt idx="8">
                  <c:v>0</c:v>
                </c:pt>
                <c:pt idx="9">
                  <c:v>2.6</c:v>
                </c:pt>
                <c:pt idx="10">
                  <c:v>5.3</c:v>
                </c:pt>
                <c:pt idx="11">
                  <c:v>13.2</c:v>
                </c:pt>
                <c:pt idx="12">
                  <c:v>0</c:v>
                </c:pt>
                <c:pt idx="13">
                  <c:v>2.6</c:v>
                </c:pt>
                <c:pt idx="14">
                  <c:v>0</c:v>
                </c:pt>
                <c:pt idx="15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0BB-4290-AED1-4FD0C2983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2678000"/>
        <c:axId val="472679176"/>
      </c:barChart>
      <c:catAx>
        <c:axId val="472678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79176"/>
        <c:crosses val="autoZero"/>
        <c:auto val="1"/>
        <c:lblAlgn val="ctr"/>
        <c:lblOffset val="100"/>
        <c:noMultiLvlLbl val="0"/>
      </c:catAx>
      <c:valAx>
        <c:axId val="47267917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780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73876709014511"/>
          <c:y val="0.92644607111610966"/>
          <c:w val="0.31604101767498394"/>
          <c:h val="6.1352823931330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Hvar!$B$27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Hvar!$A$28:$A$43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Hvar!$B$28:$B$43</c:f>
            </c:numRef>
          </c:val>
          <c:extLst>
            <c:ext xmlns:c16="http://schemas.microsoft.com/office/drawing/2014/chart" uri="{C3380CC4-5D6E-409C-BE32-E72D297353CC}">
              <c16:uniqueId val="{00000000-8454-49CE-84DE-E4DE48EF39E9}"/>
            </c:ext>
          </c:extLst>
        </c:ser>
        <c:ser>
          <c:idx val="1"/>
          <c:order val="1"/>
          <c:tx>
            <c:strRef>
              <c:f>Hvar!$C$27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Hvar!$A$28:$A$43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Hvar!$C$28:$C$43</c:f>
            </c:numRef>
          </c:val>
          <c:extLst>
            <c:ext xmlns:c16="http://schemas.microsoft.com/office/drawing/2014/chart" uri="{C3380CC4-5D6E-409C-BE32-E72D297353CC}">
              <c16:uniqueId val="{00000001-8454-49CE-84DE-E4DE48EF39E9}"/>
            </c:ext>
          </c:extLst>
        </c:ser>
        <c:ser>
          <c:idx val="2"/>
          <c:order val="2"/>
          <c:tx>
            <c:strRef>
              <c:f>Hvar!$D$27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Hvar!$A$28:$A$43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Hvar!$D$28:$D$43</c:f>
            </c:numRef>
          </c:val>
          <c:extLst>
            <c:ext xmlns:c16="http://schemas.microsoft.com/office/drawing/2014/chart" uri="{C3380CC4-5D6E-409C-BE32-E72D297353CC}">
              <c16:uniqueId val="{00000002-8454-49CE-84DE-E4DE48EF39E9}"/>
            </c:ext>
          </c:extLst>
        </c:ser>
        <c:ser>
          <c:idx val="3"/>
          <c:order val="3"/>
          <c:tx>
            <c:strRef>
              <c:f>Hvar!$E$27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Hvar!$A$28:$A$43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Hvar!$E$28:$E$43</c:f>
              <c:numCache>
                <c:formatCode>General</c:formatCode>
                <c:ptCount val="16"/>
                <c:pt idx="0">
                  <c:v>62.5</c:v>
                </c:pt>
                <c:pt idx="1">
                  <c:v>25</c:v>
                </c:pt>
                <c:pt idx="2">
                  <c:v>12.5</c:v>
                </c:pt>
                <c:pt idx="3">
                  <c:v>12.5</c:v>
                </c:pt>
                <c:pt idx="4">
                  <c:v>25</c:v>
                </c:pt>
                <c:pt idx="5">
                  <c:v>0</c:v>
                </c:pt>
                <c:pt idx="6">
                  <c:v>12.5</c:v>
                </c:pt>
                <c:pt idx="7">
                  <c:v>12.5</c:v>
                </c:pt>
                <c:pt idx="8">
                  <c:v>0</c:v>
                </c:pt>
                <c:pt idx="9">
                  <c:v>0</c:v>
                </c:pt>
                <c:pt idx="10">
                  <c:v>12.5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4-49CE-84DE-E4DE48EF39E9}"/>
            </c:ext>
          </c:extLst>
        </c:ser>
        <c:ser>
          <c:idx val="4"/>
          <c:order val="4"/>
          <c:tx>
            <c:strRef>
              <c:f>Hvar!$F$27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Hvar!$A$28:$A$43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Hvar!$F$28:$F$43</c:f>
              <c:numCache>
                <c:formatCode>General</c:formatCode>
                <c:ptCount val="16"/>
                <c:pt idx="0">
                  <c:v>30</c:v>
                </c:pt>
                <c:pt idx="1">
                  <c:v>20</c:v>
                </c:pt>
                <c:pt idx="2">
                  <c:v>10</c:v>
                </c:pt>
                <c:pt idx="3">
                  <c:v>30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4-49CE-84DE-E4DE48EF39E9}"/>
            </c:ext>
          </c:extLst>
        </c:ser>
        <c:ser>
          <c:idx val="5"/>
          <c:order val="5"/>
          <c:tx>
            <c:strRef>
              <c:f>Hvar!$G$27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Hvar!$A$28:$A$43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Hvar!$G$28:$G$43</c:f>
              <c:numCache>
                <c:formatCode>General</c:formatCode>
                <c:ptCount val="16"/>
                <c:pt idx="0">
                  <c:v>13.3</c:v>
                </c:pt>
                <c:pt idx="1">
                  <c:v>73.3</c:v>
                </c:pt>
                <c:pt idx="2">
                  <c:v>6.7</c:v>
                </c:pt>
                <c:pt idx="3">
                  <c:v>13.3</c:v>
                </c:pt>
                <c:pt idx="4">
                  <c:v>20</c:v>
                </c:pt>
                <c:pt idx="5">
                  <c:v>0</c:v>
                </c:pt>
                <c:pt idx="6">
                  <c:v>6.7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6.7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54-49CE-84DE-E4DE48EF3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057280"/>
        <c:axId val="543060024"/>
      </c:barChart>
      <c:catAx>
        <c:axId val="543057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60024"/>
        <c:crosses val="autoZero"/>
        <c:auto val="1"/>
        <c:lblAlgn val="ctr"/>
        <c:lblOffset val="100"/>
        <c:noMultiLvlLbl val="0"/>
      </c:catAx>
      <c:valAx>
        <c:axId val="543060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572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61907057021374"/>
          <c:y val="0.92393367907152424"/>
          <c:w val="0.31887543748668157"/>
          <c:h val="6.3448461093027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Hvar!$B$50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Hvar!$A$51:$A$66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Hvar!$B$51:$B$66</c:f>
            </c:numRef>
          </c:val>
          <c:extLst>
            <c:ext xmlns:c16="http://schemas.microsoft.com/office/drawing/2014/chart" uri="{C3380CC4-5D6E-409C-BE32-E72D297353CC}">
              <c16:uniqueId val="{00000000-3692-4BC0-B5DB-B2420A99F824}"/>
            </c:ext>
          </c:extLst>
        </c:ser>
        <c:ser>
          <c:idx val="1"/>
          <c:order val="1"/>
          <c:tx>
            <c:strRef>
              <c:f>Hvar!$C$50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Hvar!$A$51:$A$66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Hvar!$C$51:$C$66</c:f>
            </c:numRef>
          </c:val>
          <c:extLst>
            <c:ext xmlns:c16="http://schemas.microsoft.com/office/drawing/2014/chart" uri="{C3380CC4-5D6E-409C-BE32-E72D297353CC}">
              <c16:uniqueId val="{00000001-3692-4BC0-B5DB-B2420A99F824}"/>
            </c:ext>
          </c:extLst>
        </c:ser>
        <c:ser>
          <c:idx val="2"/>
          <c:order val="2"/>
          <c:tx>
            <c:strRef>
              <c:f>Hvar!$D$50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Hvar!$A$51:$A$66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Hvar!$D$51:$D$66</c:f>
            </c:numRef>
          </c:val>
          <c:extLst>
            <c:ext xmlns:c16="http://schemas.microsoft.com/office/drawing/2014/chart" uri="{C3380CC4-5D6E-409C-BE32-E72D297353CC}">
              <c16:uniqueId val="{00000002-3692-4BC0-B5DB-B2420A99F824}"/>
            </c:ext>
          </c:extLst>
        </c:ser>
        <c:ser>
          <c:idx val="3"/>
          <c:order val="3"/>
          <c:tx>
            <c:strRef>
              <c:f>Hvar!$E$50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Hvar!$A$51:$A$66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Hvar!$E$51:$E$66</c:f>
              <c:numCache>
                <c:formatCode>General</c:formatCode>
                <c:ptCount val="16"/>
                <c:pt idx="0">
                  <c:v>20</c:v>
                </c:pt>
                <c:pt idx="1">
                  <c:v>45</c:v>
                </c:pt>
                <c:pt idx="2">
                  <c:v>40</c:v>
                </c:pt>
                <c:pt idx="3">
                  <c:v>30</c:v>
                </c:pt>
                <c:pt idx="4">
                  <c:v>35</c:v>
                </c:pt>
                <c:pt idx="5">
                  <c:v>5</c:v>
                </c:pt>
                <c:pt idx="6">
                  <c:v>25</c:v>
                </c:pt>
                <c:pt idx="7">
                  <c:v>10</c:v>
                </c:pt>
                <c:pt idx="8">
                  <c:v>15</c:v>
                </c:pt>
                <c:pt idx="9">
                  <c:v>20</c:v>
                </c:pt>
                <c:pt idx="10">
                  <c:v>0</c:v>
                </c:pt>
                <c:pt idx="11">
                  <c:v>10</c:v>
                </c:pt>
                <c:pt idx="12">
                  <c:v>5</c:v>
                </c:pt>
                <c:pt idx="13">
                  <c:v>0</c:v>
                </c:pt>
                <c:pt idx="14">
                  <c:v>5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92-4BC0-B5DB-B2420A99F824}"/>
            </c:ext>
          </c:extLst>
        </c:ser>
        <c:ser>
          <c:idx val="4"/>
          <c:order val="4"/>
          <c:tx>
            <c:strRef>
              <c:f>Hvar!$F$50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Hvar!$A$51:$A$66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Hvar!$F$51:$F$66</c:f>
              <c:numCache>
                <c:formatCode>General</c:formatCode>
                <c:ptCount val="16"/>
                <c:pt idx="0">
                  <c:v>20</c:v>
                </c:pt>
                <c:pt idx="1">
                  <c:v>70</c:v>
                </c:pt>
                <c:pt idx="2">
                  <c:v>35</c:v>
                </c:pt>
                <c:pt idx="3">
                  <c:v>20</c:v>
                </c:pt>
                <c:pt idx="4">
                  <c:v>30</c:v>
                </c:pt>
                <c:pt idx="5">
                  <c:v>5</c:v>
                </c:pt>
                <c:pt idx="6">
                  <c:v>30</c:v>
                </c:pt>
                <c:pt idx="7">
                  <c:v>20</c:v>
                </c:pt>
                <c:pt idx="8">
                  <c:v>15</c:v>
                </c:pt>
                <c:pt idx="9">
                  <c:v>15</c:v>
                </c:pt>
                <c:pt idx="10">
                  <c:v>25</c:v>
                </c:pt>
                <c:pt idx="11">
                  <c:v>10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92-4BC0-B5DB-B2420A99F824}"/>
            </c:ext>
          </c:extLst>
        </c:ser>
        <c:ser>
          <c:idx val="5"/>
          <c:order val="5"/>
          <c:tx>
            <c:strRef>
              <c:f>Hvar!$G$50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Hvar!$A$51:$A$66</c:f>
              <c:strCache>
                <c:ptCount val="16"/>
                <c:pt idx="0">
                  <c:v>Ekki orðið fyrir einelti</c:v>
                </c:pt>
                <c:pt idx="1">
                  <c:v>Á skólalóðinni</c:v>
                </c:pt>
                <c:pt idx="2">
                  <c:v>Á göngunum</c:v>
                </c:pt>
                <c:pt idx="3">
                  <c:v>Í kennslustofu</c:v>
                </c:pt>
                <c:pt idx="4">
                  <c:v>Kennslustofu ekki kennari</c:v>
                </c:pt>
                <c:pt idx="5">
                  <c:v>Á klósettinu</c:v>
                </c:pt>
                <c:pt idx="6">
                  <c:v>Í leikfimissalnum</c:v>
                </c:pt>
                <c:pt idx="7">
                  <c:v>Búningsklefa/sturtu</c:v>
                </c:pt>
                <c:pt idx="8">
                  <c:v>Í sundi</c:v>
                </c:pt>
                <c:pt idx="9">
                  <c:v>Í sundtíma:búningsklefa/sturtu</c:v>
                </c:pt>
                <c:pt idx="10">
                  <c:v>Í matsalnum</c:v>
                </c:pt>
                <c:pt idx="11">
                  <c:v>Á leið í eða úr skóla</c:v>
                </c:pt>
                <c:pt idx="12">
                  <c:v>Bíð eftir skólabílnum/strætó</c:v>
                </c:pt>
                <c:pt idx="13">
                  <c:v>Í skólabílnum/strætó</c:v>
                </c:pt>
                <c:pt idx="14">
                  <c:v>Bíð eftir að vera sótt(ur)</c:v>
                </c:pt>
                <c:pt idx="15">
                  <c:v>Annars staðar í skólanum</c:v>
                </c:pt>
              </c:strCache>
            </c:strRef>
          </c:cat>
          <c:val>
            <c:numRef>
              <c:f>Hvar!$G$51:$G$66</c:f>
              <c:numCache>
                <c:formatCode>General</c:formatCode>
                <c:ptCount val="16"/>
                <c:pt idx="0">
                  <c:v>34.799999999999997</c:v>
                </c:pt>
                <c:pt idx="1">
                  <c:v>39.1</c:v>
                </c:pt>
                <c:pt idx="2">
                  <c:v>8.6999999999999993</c:v>
                </c:pt>
                <c:pt idx="3">
                  <c:v>4.3</c:v>
                </c:pt>
                <c:pt idx="4">
                  <c:v>4.3</c:v>
                </c:pt>
                <c:pt idx="5">
                  <c:v>0</c:v>
                </c:pt>
                <c:pt idx="6">
                  <c:v>0</c:v>
                </c:pt>
                <c:pt idx="7">
                  <c:v>4.3</c:v>
                </c:pt>
                <c:pt idx="8">
                  <c:v>0</c:v>
                </c:pt>
                <c:pt idx="9">
                  <c:v>4.3</c:v>
                </c:pt>
                <c:pt idx="10">
                  <c:v>8.6999999999999993</c:v>
                </c:pt>
                <c:pt idx="11">
                  <c:v>17.399999999999999</c:v>
                </c:pt>
                <c:pt idx="12">
                  <c:v>0</c:v>
                </c:pt>
                <c:pt idx="13">
                  <c:v>4.3</c:v>
                </c:pt>
                <c:pt idx="14">
                  <c:v>0</c:v>
                </c:pt>
                <c:pt idx="1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92-4BC0-B5DB-B2420A99F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057672"/>
        <c:axId val="543055712"/>
      </c:barChart>
      <c:catAx>
        <c:axId val="543057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55712"/>
        <c:crosses val="autoZero"/>
        <c:auto val="1"/>
        <c:lblAlgn val="ctr"/>
        <c:lblOffset val="100"/>
        <c:noMultiLvlLbl val="0"/>
      </c:catAx>
      <c:valAx>
        <c:axId val="54305571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576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577940265401436"/>
          <c:y val="0.9342542712443489"/>
          <c:w val="0.32031183458000817"/>
          <c:h val="6.5745728755651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800" b="1" i="0" baseline="0" dirty="0">
                <a:solidFill>
                  <a:schemeClr val="tx1"/>
                </a:solidFill>
                <a:effectLst/>
              </a:rPr>
              <a:t>Hvernig einelti verða strákar og stelpur </a:t>
            </a:r>
            <a:r>
              <a:rPr lang="is-IS" sz="2800" b="1" i="0" baseline="0" dirty="0" smtClean="0">
                <a:solidFill>
                  <a:schemeClr val="tx1"/>
                </a:solidFill>
                <a:effectLst/>
              </a:rPr>
              <a:t>fyrir? 2017.</a:t>
            </a:r>
            <a:endParaRPr lang="is-IS" sz="28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is-IS" sz="2800" b="0" i="0" baseline="0" dirty="0">
                <a:solidFill>
                  <a:schemeClr val="tx1"/>
                </a:solidFill>
                <a:effectLst/>
              </a:rPr>
              <a:t>Tvisvar eða þrisvar í mánuði, einu sinni í viku, oft í </a:t>
            </a:r>
            <a:r>
              <a:rPr lang="is-IS" sz="2800" b="0" i="0" baseline="0" dirty="0" smtClean="0">
                <a:solidFill>
                  <a:schemeClr val="tx1"/>
                </a:solidFill>
                <a:effectLst/>
              </a:rPr>
              <a:t>viku (%)</a:t>
            </a:r>
            <a:endParaRPr lang="is-IS" sz="28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'hvernig kk'!$A$37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'hvernig kk'!$B$36:$K$36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kk'!$B$37:$K$37</c:f>
              <c:numCache>
                <c:formatCode>0.0</c:formatCode>
                <c:ptCount val="10"/>
                <c:pt idx="0">
                  <c:v>8.5470085470085468</c:v>
                </c:pt>
                <c:pt idx="1">
                  <c:v>8.5470085470085468</c:v>
                </c:pt>
                <c:pt idx="2">
                  <c:v>6.8376068376068382</c:v>
                </c:pt>
                <c:pt idx="3">
                  <c:v>5.2173913043478262</c:v>
                </c:pt>
                <c:pt idx="4">
                  <c:v>3.4482758620689653</c:v>
                </c:pt>
                <c:pt idx="5">
                  <c:v>3.6036036036036037</c:v>
                </c:pt>
                <c:pt idx="6">
                  <c:v>3.4188034188034191</c:v>
                </c:pt>
                <c:pt idx="7">
                  <c:v>3.4482758620689653</c:v>
                </c:pt>
                <c:pt idx="8">
                  <c:v>2.5862068965517242</c:v>
                </c:pt>
                <c:pt idx="9">
                  <c:v>1.7094017094017095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A-478B-8A2F-0968AF1320F0}"/>
            </c:ext>
          </c:extLst>
        </c:ser>
        <c:ser>
          <c:idx val="1"/>
          <c:order val="1"/>
          <c:tx>
            <c:strRef>
              <c:f>'hvernig kk'!$A$38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173228955540465E-3"/>
                  <c:y val="-2.0753512654576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3A-478B-8A2F-0968AF1320F0}"/>
                </c:ext>
              </c:extLst>
            </c:dLbl>
            <c:dLbl>
              <c:idx val="4"/>
              <c:layout>
                <c:manualLayout>
                  <c:x val="1.2536318981386841E-2"/>
                  <c:y val="2.075351265457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3A-478B-8A2F-0968AF1320F0}"/>
                </c:ext>
              </c:extLst>
            </c:dLbl>
            <c:dLbl>
              <c:idx val="9"/>
              <c:layout>
                <c:manualLayout>
                  <c:x val="3.418996085832775E-3"/>
                  <c:y val="-2.075351265457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3A-478B-8A2F-0968AF1320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'hvernig kk'!$B$36:$K$36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kk'!$B$38:$K$38</c:f>
              <c:numCache>
                <c:formatCode>0.0</c:formatCode>
                <c:ptCount val="10"/>
                <c:pt idx="0">
                  <c:v>8.6538461538461533</c:v>
                </c:pt>
                <c:pt idx="1">
                  <c:v>6.7307692307692308</c:v>
                </c:pt>
                <c:pt idx="2">
                  <c:v>1.9230769230769231</c:v>
                </c:pt>
                <c:pt idx="3">
                  <c:v>2.8846153846153846</c:v>
                </c:pt>
                <c:pt idx="4">
                  <c:v>3.8834951456310676</c:v>
                </c:pt>
                <c:pt idx="5">
                  <c:v>2.083333333333333</c:v>
                </c:pt>
                <c:pt idx="6">
                  <c:v>0</c:v>
                </c:pt>
                <c:pt idx="7">
                  <c:v>4.8076923076923084</c:v>
                </c:pt>
                <c:pt idx="8">
                  <c:v>3.8461538461538463</c:v>
                </c:pt>
                <c:pt idx="9">
                  <c:v>1.9230769230769231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3A-478B-8A2F-0968AF132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665968"/>
        <c:axId val="472663616"/>
      </c:barChart>
      <c:catAx>
        <c:axId val="47266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3616"/>
        <c:crosses val="autoZero"/>
        <c:auto val="1"/>
        <c:lblAlgn val="ctr"/>
        <c:lblOffset val="100"/>
        <c:noMultiLvlLbl val="0"/>
      </c:catAx>
      <c:valAx>
        <c:axId val="47266361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800" b="1" i="0" baseline="0" dirty="0">
                <a:solidFill>
                  <a:schemeClr val="tx1"/>
                </a:solidFill>
                <a:effectLst/>
              </a:rPr>
              <a:t>Hvernig </a:t>
            </a:r>
            <a:r>
              <a:rPr lang="is-IS" sz="2800" b="1" i="0" baseline="0" dirty="0" smtClean="0">
                <a:solidFill>
                  <a:schemeClr val="tx1"/>
                </a:solidFill>
                <a:effectLst/>
              </a:rPr>
              <a:t>einelti </a:t>
            </a:r>
            <a:r>
              <a:rPr lang="is-IS" sz="2800" b="1" i="0" baseline="0" dirty="0">
                <a:solidFill>
                  <a:schemeClr val="tx1"/>
                </a:solidFill>
                <a:effectLst/>
              </a:rPr>
              <a:t>verða stúlkur fyrir?</a:t>
            </a:r>
            <a:endParaRPr lang="is-IS" sz="2800" b="1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is-IS" sz="2800" b="0" i="0" baseline="0" dirty="0">
                <a:solidFill>
                  <a:schemeClr val="tx1"/>
                </a:solidFill>
                <a:effectLst/>
              </a:rPr>
              <a:t>Tvisvar eða þrisvar í mánuði, einu sinni í viku, oft í viku (%)</a:t>
            </a:r>
            <a:endParaRPr lang="is-IS" sz="2800" b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894097443840293"/>
          <c:y val="1.6326492977166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'hvernig kvk'!$A$2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'hvernig kvk'!$B$1:$K$1</c:f>
              <c:strCache>
                <c:ptCount val="10"/>
                <c:pt idx="0">
                  <c:v>Gert grín, uppnefnd, strítt á óþægilegan og meiðandi hátt</c:v>
                </c:pt>
                <c:pt idx="1">
                  <c:v>Talað illa um mig, logið upp á mig,fá aðra til að líka illa við mig</c:v>
                </c:pt>
                <c:pt idx="2">
                  <c:v>Ein í frímó</c:v>
                </c:pt>
                <c:pt idx="3">
                  <c:v>Útiloka viljandi, hunsa </c:v>
                </c:pt>
                <c:pt idx="4">
                  <c:v> Meiðandi orð, húðlit minn, erlendan uppruna</c:v>
                </c:pt>
                <c:pt idx="5">
                  <c:v>Ógnað, neydd að gera það sem ég vildi ekki gera</c:v>
                </c:pt>
                <c:pt idx="6">
                  <c:v>Meiðandi orð, kynferðisl.</c:v>
                </c:pt>
                <c:pt idx="7">
                  <c:v>Öðruvísi einelti</c:v>
                </c:pt>
                <c:pt idx="8">
                  <c:v> Barin, sparkað, rifið í hárið, hrint,lokuð inni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kvk'!$B$2:$K$2</c:f>
            </c:numRef>
          </c:val>
          <c:extLst>
            <c:ext xmlns:c16="http://schemas.microsoft.com/office/drawing/2014/chart" uri="{C3380CC4-5D6E-409C-BE32-E72D297353CC}">
              <c16:uniqueId val="{00000000-570F-4CCE-90DD-087F9C5A7A94}"/>
            </c:ext>
          </c:extLst>
        </c:ser>
        <c:ser>
          <c:idx val="1"/>
          <c:order val="1"/>
          <c:tx>
            <c:strRef>
              <c:f>'hvernig kvk'!$A$3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'hvernig kvk'!$B$1:$K$1</c:f>
              <c:strCache>
                <c:ptCount val="10"/>
                <c:pt idx="0">
                  <c:v>Gert grín, uppnefnd, strítt á óþægilegan og meiðandi hátt</c:v>
                </c:pt>
                <c:pt idx="1">
                  <c:v>Talað illa um mig, logið upp á mig,fá aðra til að líka illa við mig</c:v>
                </c:pt>
                <c:pt idx="2">
                  <c:v>Ein í frímó</c:v>
                </c:pt>
                <c:pt idx="3">
                  <c:v>Útiloka viljandi, hunsa </c:v>
                </c:pt>
                <c:pt idx="4">
                  <c:v> Meiðandi orð, húðlit minn, erlendan uppruna</c:v>
                </c:pt>
                <c:pt idx="5">
                  <c:v>Ógnað, neydd að gera það sem ég vildi ekki gera</c:v>
                </c:pt>
                <c:pt idx="6">
                  <c:v>Meiðandi orð, kynferðisl.</c:v>
                </c:pt>
                <c:pt idx="7">
                  <c:v>Öðruvísi einelti</c:v>
                </c:pt>
                <c:pt idx="8">
                  <c:v> Barin, sparkað, rifið í hárið, hrint,lokuð inni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kvk'!$B$3:$K$3</c:f>
            </c:numRef>
          </c:val>
          <c:extLst>
            <c:ext xmlns:c16="http://schemas.microsoft.com/office/drawing/2014/chart" uri="{C3380CC4-5D6E-409C-BE32-E72D297353CC}">
              <c16:uniqueId val="{00000001-570F-4CCE-90DD-087F9C5A7A94}"/>
            </c:ext>
          </c:extLst>
        </c:ser>
        <c:ser>
          <c:idx val="2"/>
          <c:order val="2"/>
          <c:tx>
            <c:strRef>
              <c:f>'hvernig kvk'!$A$4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'hvernig kvk'!$B$1:$K$1</c:f>
              <c:strCache>
                <c:ptCount val="10"/>
                <c:pt idx="0">
                  <c:v>Gert grín, uppnefnd, strítt á óþægilegan og meiðandi hátt</c:v>
                </c:pt>
                <c:pt idx="1">
                  <c:v>Talað illa um mig, logið upp á mig,fá aðra til að líka illa við mig</c:v>
                </c:pt>
                <c:pt idx="2">
                  <c:v>Ein í frímó</c:v>
                </c:pt>
                <c:pt idx="3">
                  <c:v>Útiloka viljandi, hunsa </c:v>
                </c:pt>
                <c:pt idx="4">
                  <c:v> Meiðandi orð, húðlit minn, erlendan uppruna</c:v>
                </c:pt>
                <c:pt idx="5">
                  <c:v>Ógnað, neydd að gera það sem ég vildi ekki gera</c:v>
                </c:pt>
                <c:pt idx="6">
                  <c:v>Meiðandi orð, kynferðisl.</c:v>
                </c:pt>
                <c:pt idx="7">
                  <c:v>Öðruvísi einelti</c:v>
                </c:pt>
                <c:pt idx="8">
                  <c:v> Barin, sparkað, rifið í hárið, hrint,lokuð inni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kvk'!$B$4:$K$4</c:f>
            </c:numRef>
          </c:val>
          <c:extLst>
            <c:ext xmlns:c16="http://schemas.microsoft.com/office/drawing/2014/chart" uri="{C3380CC4-5D6E-409C-BE32-E72D297353CC}">
              <c16:uniqueId val="{00000002-570F-4CCE-90DD-087F9C5A7A94}"/>
            </c:ext>
          </c:extLst>
        </c:ser>
        <c:ser>
          <c:idx val="3"/>
          <c:order val="3"/>
          <c:tx>
            <c:strRef>
              <c:f>'hvernig kvk'!$A$5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'hvernig kvk'!$B$1:$K$1</c:f>
              <c:strCache>
                <c:ptCount val="10"/>
                <c:pt idx="0">
                  <c:v>Gert grín, uppnefnd, strítt á óþægilegan og meiðandi hátt</c:v>
                </c:pt>
                <c:pt idx="1">
                  <c:v>Talað illa um mig, logið upp á mig,fá aðra til að líka illa við mig</c:v>
                </c:pt>
                <c:pt idx="2">
                  <c:v>Ein í frímó</c:v>
                </c:pt>
                <c:pt idx="3">
                  <c:v>Útiloka viljandi, hunsa </c:v>
                </c:pt>
                <c:pt idx="4">
                  <c:v> Meiðandi orð, húðlit minn, erlendan uppruna</c:v>
                </c:pt>
                <c:pt idx="5">
                  <c:v>Ógnað, neydd að gera það sem ég vildi ekki gera</c:v>
                </c:pt>
                <c:pt idx="6">
                  <c:v>Meiðandi orð, kynferðisl.</c:v>
                </c:pt>
                <c:pt idx="7">
                  <c:v>Öðruvísi einelti</c:v>
                </c:pt>
                <c:pt idx="8">
                  <c:v> Barin, sparkað, rifið í hárið, hrint,lokuð inni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kvk'!$B$5:$K$5</c:f>
              <c:numCache>
                <c:formatCode>General</c:formatCode>
                <c:ptCount val="10"/>
                <c:pt idx="0">
                  <c:v>5.2</c:v>
                </c:pt>
                <c:pt idx="1">
                  <c:v>5.2</c:v>
                </c:pt>
                <c:pt idx="2">
                  <c:v>3.1</c:v>
                </c:pt>
                <c:pt idx="3">
                  <c:v>4.0999999999999996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2.2000000000000002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0F-4CCE-90DD-087F9C5A7A94}"/>
            </c:ext>
          </c:extLst>
        </c:ser>
        <c:ser>
          <c:idx val="4"/>
          <c:order val="4"/>
          <c:tx>
            <c:strRef>
              <c:f>'hvernig kvk'!$A$6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'hvernig kvk'!$B$1:$K$1</c:f>
              <c:strCache>
                <c:ptCount val="10"/>
                <c:pt idx="0">
                  <c:v>Gert grín, uppnefnd, strítt á óþægilegan og meiðandi hátt</c:v>
                </c:pt>
                <c:pt idx="1">
                  <c:v>Talað illa um mig, logið upp á mig,fá aðra til að líka illa við mig</c:v>
                </c:pt>
                <c:pt idx="2">
                  <c:v>Ein í frímó</c:v>
                </c:pt>
                <c:pt idx="3">
                  <c:v>Útiloka viljandi, hunsa </c:v>
                </c:pt>
                <c:pt idx="4">
                  <c:v> Meiðandi orð, húðlit minn, erlendan uppruna</c:v>
                </c:pt>
                <c:pt idx="5">
                  <c:v>Ógnað, neydd að gera það sem ég vildi ekki gera</c:v>
                </c:pt>
                <c:pt idx="6">
                  <c:v>Meiðandi orð, kynferðisl.</c:v>
                </c:pt>
                <c:pt idx="7">
                  <c:v>Öðruvísi einelti</c:v>
                </c:pt>
                <c:pt idx="8">
                  <c:v> Barin, sparkað, rifið í hárið, hrint,lokuð inni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kvk'!$B$6:$K$6</c:f>
              <c:numCache>
                <c:formatCode>0.0</c:formatCode>
                <c:ptCount val="10"/>
                <c:pt idx="0">
                  <c:v>3.225806451612903</c:v>
                </c:pt>
                <c:pt idx="1">
                  <c:v>3.2258064516128995</c:v>
                </c:pt>
                <c:pt idx="2">
                  <c:v>7.6086956521739095</c:v>
                </c:pt>
                <c:pt idx="3">
                  <c:v>5.4347826086956523</c:v>
                </c:pt>
                <c:pt idx="4">
                  <c:v>1.0752688172042999</c:v>
                </c:pt>
                <c:pt idx="5">
                  <c:v>1.0752688172042999</c:v>
                </c:pt>
                <c:pt idx="6">
                  <c:v>2.1739130434782603</c:v>
                </c:pt>
                <c:pt idx="7">
                  <c:v>4.4444444444444393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0F-4CCE-90DD-087F9C5A7A94}"/>
            </c:ext>
          </c:extLst>
        </c:ser>
        <c:ser>
          <c:idx val="5"/>
          <c:order val="5"/>
          <c:tx>
            <c:strRef>
              <c:f>'hvernig kvk'!$A$7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506944211861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0F-4CCE-90DD-087F9C5A7A94}"/>
                </c:ext>
              </c:extLst>
            </c:dLbl>
            <c:dLbl>
              <c:idx val="3"/>
              <c:layout>
                <c:manualLayout>
                  <c:x val="1.3368055190068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0F-4CCE-90DD-087F9C5A7A94}"/>
                </c:ext>
              </c:extLst>
            </c:dLbl>
            <c:dLbl>
              <c:idx val="6"/>
              <c:layout>
                <c:manualLayout>
                  <c:x val="9.0927258461715784E-3"/>
                  <c:y val="-1.413294539007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0F-4CCE-90DD-087F9C5A7A94}"/>
                </c:ext>
              </c:extLst>
            </c:dLbl>
            <c:dLbl>
              <c:idx val="7"/>
              <c:layout>
                <c:manualLayout>
                  <c:x val="7.2916664673100809E-3"/>
                  <c:y val="-2.0189921985823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0F-4CCE-90DD-087F9C5A7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'hvernig kvk'!$B$1:$K$1</c:f>
              <c:strCache>
                <c:ptCount val="10"/>
                <c:pt idx="0">
                  <c:v>Gert grín, uppnefnd, strítt á óþægilegan og meiðandi hátt</c:v>
                </c:pt>
                <c:pt idx="1">
                  <c:v>Talað illa um mig, logið upp á mig,fá aðra til að líka illa við mig</c:v>
                </c:pt>
                <c:pt idx="2">
                  <c:v>Ein í frímó</c:v>
                </c:pt>
                <c:pt idx="3">
                  <c:v>Útiloka viljandi, hunsa </c:v>
                </c:pt>
                <c:pt idx="4">
                  <c:v> Meiðandi orð, húðlit minn, erlendan uppruna</c:v>
                </c:pt>
                <c:pt idx="5">
                  <c:v>Ógnað, neydd að gera það sem ég vildi ekki gera</c:v>
                </c:pt>
                <c:pt idx="6">
                  <c:v>Meiðandi orð, kynferðisl.</c:v>
                </c:pt>
                <c:pt idx="7">
                  <c:v>Öðruvísi einelti</c:v>
                </c:pt>
                <c:pt idx="8">
                  <c:v> Barin, sparkað, rifið í hárið, hrint,lokuð inni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kvk'!$B$7:$K$7</c:f>
              <c:numCache>
                <c:formatCode>0.0</c:formatCode>
                <c:ptCount val="10"/>
                <c:pt idx="0">
                  <c:v>8.6538461538461533</c:v>
                </c:pt>
                <c:pt idx="1">
                  <c:v>6.7307692307692308</c:v>
                </c:pt>
                <c:pt idx="2">
                  <c:v>4.8076923076923084</c:v>
                </c:pt>
                <c:pt idx="3">
                  <c:v>3.8834951456310676</c:v>
                </c:pt>
                <c:pt idx="4">
                  <c:v>3.8461538461538463</c:v>
                </c:pt>
                <c:pt idx="5">
                  <c:v>0</c:v>
                </c:pt>
                <c:pt idx="6">
                  <c:v>2.8846153846153846</c:v>
                </c:pt>
                <c:pt idx="7">
                  <c:v>2.083333333333333</c:v>
                </c:pt>
                <c:pt idx="8">
                  <c:v>1.9230769230769231</c:v>
                </c:pt>
                <c:pt idx="9">
                  <c:v>1.9230769230769231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0F-4CCE-90DD-087F9C5A7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666360"/>
        <c:axId val="472662832"/>
      </c:barChart>
      <c:catAx>
        <c:axId val="47266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2832"/>
        <c:crosses val="autoZero"/>
        <c:auto val="1"/>
        <c:lblAlgn val="ctr"/>
        <c:lblOffset val="100"/>
        <c:noMultiLvlLbl val="0"/>
      </c:catAx>
      <c:valAx>
        <c:axId val="47266283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s-IS" sz="2800" b="1" i="0" baseline="0" dirty="0">
                <a:solidFill>
                  <a:schemeClr val="tx1"/>
                </a:solidFill>
                <a:effectLst/>
              </a:rPr>
              <a:t>Hvernig einelti verða strákar </a:t>
            </a:r>
            <a:r>
              <a:rPr lang="is-IS" sz="2800" b="1" i="0" baseline="0" dirty="0" smtClean="0">
                <a:solidFill>
                  <a:schemeClr val="tx1"/>
                </a:solidFill>
                <a:effectLst/>
              </a:rPr>
              <a:t>fyrir? 2017.</a:t>
            </a:r>
            <a:endParaRPr lang="is-IS" sz="2800" dirty="0">
              <a:solidFill>
                <a:schemeClr val="tx1"/>
              </a:solidFill>
              <a:effectLst/>
            </a:endParaRPr>
          </a:p>
          <a:p>
            <a:pPr>
              <a:defRPr sz="2000">
                <a:solidFill>
                  <a:schemeClr val="tx1"/>
                </a:solidFill>
              </a:defRPr>
            </a:pPr>
            <a:r>
              <a:rPr lang="is-IS" sz="2800" b="0" i="0" baseline="0" dirty="0">
                <a:solidFill>
                  <a:schemeClr val="tx1"/>
                </a:solidFill>
                <a:effectLst/>
              </a:rPr>
              <a:t>Tvisvar eða þrisvar í mánuði, einu sinni í viku, oft í viku (%)</a:t>
            </a:r>
            <a:endParaRPr lang="is-IS" sz="28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'hvernig kk'!$A$2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'hvernig kk'!$B$1:$K$1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kk'!$B$2:$K$2</c:f>
            </c:numRef>
          </c:val>
          <c:extLst>
            <c:ext xmlns:c16="http://schemas.microsoft.com/office/drawing/2014/chart" uri="{C3380CC4-5D6E-409C-BE32-E72D297353CC}">
              <c16:uniqueId val="{00000000-F25A-4222-A4BC-EE9344368B60}"/>
            </c:ext>
          </c:extLst>
        </c:ser>
        <c:ser>
          <c:idx val="1"/>
          <c:order val="1"/>
          <c:tx>
            <c:strRef>
              <c:f>'hvernig kk'!$A$3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'hvernig kk'!$B$1:$K$1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kk'!$B$3:$K$3</c:f>
            </c:numRef>
          </c:val>
          <c:extLst>
            <c:ext xmlns:c16="http://schemas.microsoft.com/office/drawing/2014/chart" uri="{C3380CC4-5D6E-409C-BE32-E72D297353CC}">
              <c16:uniqueId val="{00000001-F25A-4222-A4BC-EE9344368B60}"/>
            </c:ext>
          </c:extLst>
        </c:ser>
        <c:ser>
          <c:idx val="2"/>
          <c:order val="2"/>
          <c:tx>
            <c:strRef>
              <c:f>'hvernig kk'!$A$4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'hvernig kk'!$B$1:$K$1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kk'!$B$4:$K$4</c:f>
            </c:numRef>
          </c:val>
          <c:extLst>
            <c:ext xmlns:c16="http://schemas.microsoft.com/office/drawing/2014/chart" uri="{C3380CC4-5D6E-409C-BE32-E72D297353CC}">
              <c16:uniqueId val="{00000002-F25A-4222-A4BC-EE9344368B60}"/>
            </c:ext>
          </c:extLst>
        </c:ser>
        <c:ser>
          <c:idx val="3"/>
          <c:order val="3"/>
          <c:tx>
            <c:strRef>
              <c:f>'hvernig kk'!$A$5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'hvernig kk'!$B$1:$K$1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kk'!$B$5:$K$5</c:f>
              <c:numCache>
                <c:formatCode>0.0</c:formatCode>
                <c:ptCount val="10"/>
                <c:pt idx="0">
                  <c:v>11</c:v>
                </c:pt>
                <c:pt idx="1">
                  <c:v>6.6</c:v>
                </c:pt>
                <c:pt idx="2">
                  <c:v>5.8</c:v>
                </c:pt>
                <c:pt idx="3">
                  <c:v>5.0999999999999996</c:v>
                </c:pt>
                <c:pt idx="4">
                  <c:v>8.8000000000000007</c:v>
                </c:pt>
                <c:pt idx="5">
                  <c:v>5.2</c:v>
                </c:pt>
                <c:pt idx="6">
                  <c:v>1.5</c:v>
                </c:pt>
                <c:pt idx="7">
                  <c:v>5.8</c:v>
                </c:pt>
                <c:pt idx="8">
                  <c:v>4.4000000000000004</c:v>
                </c:pt>
                <c:pt idx="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5A-4222-A4BC-EE9344368B60}"/>
            </c:ext>
          </c:extLst>
        </c:ser>
        <c:ser>
          <c:idx val="4"/>
          <c:order val="4"/>
          <c:tx>
            <c:strRef>
              <c:f>'hvernig kk'!$A$6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'hvernig kk'!$B$1:$K$1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kk'!$B$6:$K$6</c:f>
              <c:numCache>
                <c:formatCode>0.0</c:formatCode>
                <c:ptCount val="10"/>
                <c:pt idx="0">
                  <c:v>7.7519379844961236</c:v>
                </c:pt>
                <c:pt idx="1">
                  <c:v>5.46875</c:v>
                </c:pt>
                <c:pt idx="2">
                  <c:v>6.25</c:v>
                </c:pt>
                <c:pt idx="3">
                  <c:v>2.36220472440945</c:v>
                </c:pt>
                <c:pt idx="4">
                  <c:v>4.6511627906976702</c:v>
                </c:pt>
                <c:pt idx="5">
                  <c:v>2.4793388429752103</c:v>
                </c:pt>
                <c:pt idx="6">
                  <c:v>3.90625</c:v>
                </c:pt>
                <c:pt idx="7">
                  <c:v>2.34375</c:v>
                </c:pt>
                <c:pt idx="8">
                  <c:v>3.90625</c:v>
                </c:pt>
                <c:pt idx="9">
                  <c:v>0.78125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5A-4222-A4BC-EE9344368B60}"/>
            </c:ext>
          </c:extLst>
        </c:ser>
        <c:ser>
          <c:idx val="5"/>
          <c:order val="5"/>
          <c:tx>
            <c:strRef>
              <c:f>'hvernig kk'!$A$7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476329523655E-2"/>
                  <c:y val="-6.2362936577384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5A-4222-A4BC-EE9344368B60}"/>
                </c:ext>
              </c:extLst>
            </c:dLbl>
            <c:dLbl>
              <c:idx val="2"/>
              <c:layout>
                <c:manualLayout>
                  <c:x val="1.0266245142844474E-2"/>
                  <c:y val="-6.2362936577384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5A-4222-A4BC-EE9344368B60}"/>
                </c:ext>
              </c:extLst>
            </c:dLbl>
            <c:dLbl>
              <c:idx val="4"/>
              <c:layout>
                <c:manualLayout>
                  <c:x val="1.14069390476050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5A-4222-A4BC-EE9344368B60}"/>
                </c:ext>
              </c:extLst>
            </c:dLbl>
            <c:dLbl>
              <c:idx val="5"/>
              <c:layout>
                <c:manualLayout>
                  <c:x val="9.1255512380840984E-3"/>
                  <c:y val="-2.078764552579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5A-4222-A4BC-EE9344368B60}"/>
                </c:ext>
              </c:extLst>
            </c:dLbl>
            <c:dLbl>
              <c:idx val="6"/>
              <c:layout>
                <c:manualLayout>
                  <c:x val="1.1406939047605019E-2"/>
                  <c:y val="-6.2362936577384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5A-4222-A4BC-EE9344368B60}"/>
                </c:ext>
              </c:extLst>
            </c:dLbl>
            <c:dLbl>
              <c:idx val="7"/>
              <c:layout>
                <c:manualLayout>
                  <c:x val="5.7034695238025093E-3"/>
                  <c:y val="-1.247258731547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5A-4222-A4BC-EE9344368B60}"/>
                </c:ext>
              </c:extLst>
            </c:dLbl>
            <c:dLbl>
              <c:idx val="8"/>
              <c:layout>
                <c:manualLayout>
                  <c:x val="1.4829020761886358E-2"/>
                  <c:y val="-2.0787645525794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5A-4222-A4BC-EE9344368B60}"/>
                </c:ext>
              </c:extLst>
            </c:dLbl>
            <c:dLbl>
              <c:idx val="9"/>
              <c:layout>
                <c:manualLayout>
                  <c:x val="4.5627756190420076E-3"/>
                  <c:y val="-1.039382276289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5A-4222-A4BC-EE9344368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'hvernig kk'!$B$1:$K$1</c:f>
              <c:strCache>
                <c:ptCount val="10"/>
                <c:pt idx="0">
                  <c:v>Gert grín, uppnefndur, strítt á óþægilegan og meiðandi hátt</c:v>
                </c:pt>
                <c:pt idx="1">
                  <c:v>Talað illa um mig, logið upp á mig og reynt að fá aðra til að líka illa við mig</c:v>
                </c:pt>
                <c:pt idx="2">
                  <c:v>Barinn, sparkað, rifið í hár, hrint, lokaður inni</c:v>
                </c:pt>
                <c:pt idx="3">
                  <c:v>Meiðandi orð,  kynferðisl. merking  </c:v>
                </c:pt>
                <c:pt idx="4">
                  <c:v>Útiloka mig viljandi, hunsa mig algjörlega</c:v>
                </c:pt>
                <c:pt idx="5">
                  <c:v>Öðruvísi einelti</c:v>
                </c:pt>
                <c:pt idx="6">
                  <c:v>Ógnað,neyddur til að gera það sem ég vildi ekki gera</c:v>
                </c:pt>
                <c:pt idx="7">
                  <c:v>Einn í frímó</c:v>
                </c:pt>
                <c:pt idx="8">
                  <c:v>Meiðandi orð, húðlit eða erlendan uppruna</c:v>
                </c:pt>
                <c:pt idx="9">
                  <c:v>Peningar og annað hefur verið tekið af mér eða eyðilagt</c:v>
                </c:pt>
              </c:strCache>
            </c:strRef>
          </c:cat>
          <c:val>
            <c:numRef>
              <c:f>'hvernig kk'!$B$7:$K$7</c:f>
              <c:numCache>
                <c:formatCode>0.0</c:formatCode>
                <c:ptCount val="10"/>
                <c:pt idx="0">
                  <c:v>8.5470085470085468</c:v>
                </c:pt>
                <c:pt idx="1">
                  <c:v>8.5470085470085468</c:v>
                </c:pt>
                <c:pt idx="2">
                  <c:v>6.8376068376068382</c:v>
                </c:pt>
                <c:pt idx="3">
                  <c:v>5.2173913043478262</c:v>
                </c:pt>
                <c:pt idx="4">
                  <c:v>3.4482758620689653</c:v>
                </c:pt>
                <c:pt idx="5">
                  <c:v>3.6036036036036037</c:v>
                </c:pt>
                <c:pt idx="6">
                  <c:v>3.4188034188034191</c:v>
                </c:pt>
                <c:pt idx="7">
                  <c:v>3.4482758620689653</c:v>
                </c:pt>
                <c:pt idx="8">
                  <c:v>2.5862068965517242</c:v>
                </c:pt>
                <c:pt idx="9">
                  <c:v>1.7094017094017095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25A-4222-A4BC-EE9344368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664400"/>
        <c:axId val="472667536"/>
      </c:barChart>
      <c:catAx>
        <c:axId val="47266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7536"/>
        <c:crosses val="autoZero"/>
        <c:auto val="1"/>
        <c:lblAlgn val="ctr"/>
        <c:lblOffset val="100"/>
        <c:noMultiLvlLbl val="0"/>
      </c:catAx>
      <c:valAx>
        <c:axId val="47266753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'sp.14-16'!$B$1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644974376609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8E7-47F6-B755-34C2B679BF67}"/>
                </c:ext>
              </c:extLst>
            </c:dLbl>
            <c:dLbl>
              <c:idx val="5"/>
              <c:layout>
                <c:manualLayout>
                  <c:x val="7.9776575336098082E-3"/>
                  <c:y val="2.7416239610162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E7-47F6-B755-34C2B679B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'sp.14-16'!$A$2:$A$7</c:f>
              <c:strCache>
                <c:ptCount val="6"/>
                <c:pt idx="0">
                  <c:v>Hef ekki orðið fyrir einelti</c:v>
                </c:pt>
                <c:pt idx="1">
                  <c:v>í mínum bekk/hópi</c:v>
                </c:pt>
                <c:pt idx="2">
                  <c:v>Í sama árgangi</c:v>
                </c:pt>
                <c:pt idx="3">
                  <c:v>Í eldri árgangi</c:v>
                </c:pt>
                <c:pt idx="4">
                  <c:v>Í yngri árgangi</c:v>
                </c:pt>
                <c:pt idx="5">
                  <c:v>Ýmsum bekkjum/hópum</c:v>
                </c:pt>
              </c:strCache>
            </c:strRef>
          </c:cat>
          <c:val>
            <c:numRef>
              <c:f>'sp.14-16'!$B$2:$B$7</c:f>
              <c:numCache>
                <c:formatCode>General</c:formatCode>
                <c:ptCount val="6"/>
                <c:pt idx="0">
                  <c:v>36.4</c:v>
                </c:pt>
                <c:pt idx="1">
                  <c:v>31.8</c:v>
                </c:pt>
                <c:pt idx="2">
                  <c:v>13.6</c:v>
                </c:pt>
                <c:pt idx="3">
                  <c:v>0</c:v>
                </c:pt>
                <c:pt idx="4">
                  <c:v>13.6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E7-47F6-B755-34C2B679BF67}"/>
            </c:ext>
          </c:extLst>
        </c:ser>
        <c:ser>
          <c:idx val="1"/>
          <c:order val="1"/>
          <c:tx>
            <c:strRef>
              <c:f>'sp.14-16'!$C$1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'sp.14-16'!$A$2:$A$7</c:f>
              <c:strCache>
                <c:ptCount val="6"/>
                <c:pt idx="0">
                  <c:v>Hef ekki orðið fyrir einelti</c:v>
                </c:pt>
                <c:pt idx="1">
                  <c:v>í mínum bekk/hópi</c:v>
                </c:pt>
                <c:pt idx="2">
                  <c:v>Í sama árgangi</c:v>
                </c:pt>
                <c:pt idx="3">
                  <c:v>Í eldri árgangi</c:v>
                </c:pt>
                <c:pt idx="4">
                  <c:v>Í yngri árgangi</c:v>
                </c:pt>
                <c:pt idx="5">
                  <c:v>Ýmsum bekkjum/hópum</c:v>
                </c:pt>
              </c:strCache>
            </c:strRef>
          </c:cat>
          <c:val>
            <c:numRef>
              <c:f>'sp.14-16'!$C$2:$C$7</c:f>
              <c:numCache>
                <c:formatCode>General</c:formatCode>
                <c:ptCount val="6"/>
                <c:pt idx="0">
                  <c:v>6.7</c:v>
                </c:pt>
                <c:pt idx="1">
                  <c:v>53.3</c:v>
                </c:pt>
                <c:pt idx="2">
                  <c:v>13.3</c:v>
                </c:pt>
                <c:pt idx="3">
                  <c:v>13.3</c:v>
                </c:pt>
                <c:pt idx="4">
                  <c:v>6.7</c:v>
                </c:pt>
                <c:pt idx="5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E7-47F6-B755-34C2B679BF67}"/>
            </c:ext>
          </c:extLst>
        </c:ser>
        <c:ser>
          <c:idx val="2"/>
          <c:order val="2"/>
          <c:tx>
            <c:strRef>
              <c:f>'sp.14-16'!$D$1</c:f>
              <c:strCache>
                <c:ptCount val="1"/>
                <c:pt idx="0">
                  <c:v>bæði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4189960858328166E-3"/>
                  <c:y val="-3.564111149321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8E7-47F6-B755-34C2B679BF67}"/>
                </c:ext>
              </c:extLst>
            </c:dLbl>
            <c:dLbl>
              <c:idx val="4"/>
              <c:layout>
                <c:manualLayout>
                  <c:x val="2.2793307238885585E-3"/>
                  <c:y val="-2.1932991688130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8E7-47F6-B755-34C2B679BF67}"/>
                </c:ext>
              </c:extLst>
            </c:dLbl>
            <c:dLbl>
              <c:idx val="5"/>
              <c:layout>
                <c:manualLayout>
                  <c:x val="0"/>
                  <c:y val="-2.193299168813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8E7-47F6-B755-34C2B679B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'sp.14-16'!$A$2:$A$7</c:f>
              <c:strCache>
                <c:ptCount val="6"/>
                <c:pt idx="0">
                  <c:v>Hef ekki orðið fyrir einelti</c:v>
                </c:pt>
                <c:pt idx="1">
                  <c:v>í mínum bekk/hópi</c:v>
                </c:pt>
                <c:pt idx="2">
                  <c:v>Í sama árgangi</c:v>
                </c:pt>
                <c:pt idx="3">
                  <c:v>Í eldri árgangi</c:v>
                </c:pt>
                <c:pt idx="4">
                  <c:v>Í yngri árgangi</c:v>
                </c:pt>
                <c:pt idx="5">
                  <c:v>Ýmsum bekkjum/hópum</c:v>
                </c:pt>
              </c:strCache>
            </c:strRef>
          </c:cat>
          <c:val>
            <c:numRef>
              <c:f>'sp.14-16'!$D$2:$D$7</c:f>
              <c:numCache>
                <c:formatCode>General</c:formatCode>
                <c:ptCount val="6"/>
                <c:pt idx="0">
                  <c:v>24.3</c:v>
                </c:pt>
                <c:pt idx="1">
                  <c:v>40.5</c:v>
                </c:pt>
                <c:pt idx="2">
                  <c:v>13.5</c:v>
                </c:pt>
                <c:pt idx="3">
                  <c:v>5.4</c:v>
                </c:pt>
                <c:pt idx="4">
                  <c:v>10.8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E7-47F6-B755-34C2B679B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2667144"/>
        <c:axId val="472660088"/>
      </c:barChart>
      <c:catAx>
        <c:axId val="472667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0088"/>
        <c:crosses val="autoZero"/>
        <c:auto val="1"/>
        <c:lblAlgn val="ctr"/>
        <c:lblOffset val="100"/>
        <c:noMultiLvlLbl val="0"/>
      </c:catAx>
      <c:valAx>
        <c:axId val="47266008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02696869755523"/>
          <c:y val="0.10449880449560796"/>
          <c:w val="0.67917268376044693"/>
          <c:h val="0.75430615993760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'sp.14-16'!$B$12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285513345643312E-3"/>
                  <c:y val="2.9770403488059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35-42D9-AFCF-510DB89BB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'sp.14-16'!$A$13:$A$18</c:f>
              <c:strCache>
                <c:ptCount val="6"/>
                <c:pt idx="0">
                  <c:v>Ég hef ekki orðið fyrir einelti</c:v>
                </c:pt>
                <c:pt idx="1">
                  <c:v>Aðallega af einni stelpu</c:v>
                </c:pt>
                <c:pt idx="2">
                  <c:v>Af mörgum stelpum</c:v>
                </c:pt>
                <c:pt idx="3">
                  <c:v>Aðallega af einum strák</c:v>
                </c:pt>
                <c:pt idx="4">
                  <c:v>Af mörgum strákum</c:v>
                </c:pt>
                <c:pt idx="5">
                  <c:v>Af bæði strákum og stelpum</c:v>
                </c:pt>
              </c:strCache>
            </c:strRef>
          </c:cat>
          <c:val>
            <c:numRef>
              <c:f>'sp.14-16'!$B$13:$B$18</c:f>
              <c:numCache>
                <c:formatCode>General</c:formatCode>
                <c:ptCount val="6"/>
                <c:pt idx="0">
                  <c:v>40.9</c:v>
                </c:pt>
                <c:pt idx="1">
                  <c:v>4.5</c:v>
                </c:pt>
                <c:pt idx="2">
                  <c:v>0</c:v>
                </c:pt>
                <c:pt idx="3">
                  <c:v>31.8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5-42D9-AFCF-510DB89BBF24}"/>
            </c:ext>
          </c:extLst>
        </c:ser>
        <c:ser>
          <c:idx val="1"/>
          <c:order val="1"/>
          <c:tx>
            <c:strRef>
              <c:f>'sp.14-16'!$C$12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'sp.14-16'!$A$13:$A$18</c:f>
              <c:strCache>
                <c:ptCount val="6"/>
                <c:pt idx="0">
                  <c:v>Ég hef ekki orðið fyrir einelti</c:v>
                </c:pt>
                <c:pt idx="1">
                  <c:v>Aðallega af einni stelpu</c:v>
                </c:pt>
                <c:pt idx="2">
                  <c:v>Af mörgum stelpum</c:v>
                </c:pt>
                <c:pt idx="3">
                  <c:v>Aðallega af einum strák</c:v>
                </c:pt>
                <c:pt idx="4">
                  <c:v>Af mörgum strákum</c:v>
                </c:pt>
                <c:pt idx="5">
                  <c:v>Af bæði strákum og stelpum</c:v>
                </c:pt>
              </c:strCache>
            </c:strRef>
          </c:cat>
          <c:val>
            <c:numRef>
              <c:f>'sp.14-16'!$C$13:$C$18</c:f>
              <c:numCache>
                <c:formatCode>General</c:formatCode>
                <c:ptCount val="6"/>
                <c:pt idx="0">
                  <c:v>13.3</c:v>
                </c:pt>
                <c:pt idx="1">
                  <c:v>13.3</c:v>
                </c:pt>
                <c:pt idx="2">
                  <c:v>0</c:v>
                </c:pt>
                <c:pt idx="3">
                  <c:v>33.299999999999997</c:v>
                </c:pt>
                <c:pt idx="4">
                  <c:v>13.3</c:v>
                </c:pt>
                <c:pt idx="5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35-42D9-AFCF-510DB89BBF24}"/>
            </c:ext>
          </c:extLst>
        </c:ser>
        <c:ser>
          <c:idx val="2"/>
          <c:order val="2"/>
          <c:tx>
            <c:strRef>
              <c:f>'sp.14-16'!$D$12</c:f>
              <c:strCache>
                <c:ptCount val="1"/>
                <c:pt idx="0">
                  <c:v>bæði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285513345643312E-3"/>
                  <c:y val="-2.706400317096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35-42D9-AFCF-510DB89BB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'sp.14-16'!$A$13:$A$18</c:f>
              <c:strCache>
                <c:ptCount val="6"/>
                <c:pt idx="0">
                  <c:v>Ég hef ekki orðið fyrir einelti</c:v>
                </c:pt>
                <c:pt idx="1">
                  <c:v>Aðallega af einni stelpu</c:v>
                </c:pt>
                <c:pt idx="2">
                  <c:v>Af mörgum stelpum</c:v>
                </c:pt>
                <c:pt idx="3">
                  <c:v>Aðallega af einum strák</c:v>
                </c:pt>
                <c:pt idx="4">
                  <c:v>Af mörgum strákum</c:v>
                </c:pt>
                <c:pt idx="5">
                  <c:v>Af bæði strákum og stelpum</c:v>
                </c:pt>
              </c:strCache>
            </c:strRef>
          </c:cat>
          <c:val>
            <c:numRef>
              <c:f>'sp.14-16'!$D$13:$D$18</c:f>
              <c:numCache>
                <c:formatCode>General</c:formatCode>
                <c:ptCount val="6"/>
                <c:pt idx="0">
                  <c:v>29.7</c:v>
                </c:pt>
                <c:pt idx="1">
                  <c:v>8.1</c:v>
                </c:pt>
                <c:pt idx="2">
                  <c:v>0</c:v>
                </c:pt>
                <c:pt idx="3">
                  <c:v>32.4</c:v>
                </c:pt>
                <c:pt idx="4">
                  <c:v>18.899999999999999</c:v>
                </c:pt>
                <c:pt idx="5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35-42D9-AFCF-510DB89BB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2660872"/>
        <c:axId val="472662440"/>
      </c:barChart>
      <c:catAx>
        <c:axId val="472660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2440"/>
        <c:crosses val="autoZero"/>
        <c:auto val="1"/>
        <c:lblAlgn val="ctr"/>
        <c:lblOffset val="100"/>
        <c:noMultiLvlLbl val="0"/>
      </c:catAx>
      <c:valAx>
        <c:axId val="4726624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08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463371094392866"/>
          <c:y val="0.89669456887256049"/>
          <c:w val="0.20896736457906018"/>
          <c:h val="8.1654228590668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'sp.14-16'!$B$26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8823874177752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55-4AC7-9C76-B863926103E2}"/>
                </c:ext>
              </c:extLst>
            </c:dLbl>
            <c:dLbl>
              <c:idx val="3"/>
              <c:layout>
                <c:manualLayout>
                  <c:x val="0"/>
                  <c:y val="2.958037370789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55-4AC7-9C76-B86392610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'sp.14-16'!$A$27:$A$32</c:f>
              <c:strCache>
                <c:ptCount val="6"/>
                <c:pt idx="0">
                  <c:v>Ég hef ekki orðið fyrir einelti </c:v>
                </c:pt>
                <c:pt idx="1">
                  <c:v>Aðallega einn nemandi</c:v>
                </c:pt>
                <c:pt idx="2">
                  <c:v>Hópur 2-3 nemenda</c:v>
                </c:pt>
                <c:pt idx="3">
                  <c:v>Hópur 4-9 nemenda</c:v>
                </c:pt>
                <c:pt idx="4">
                  <c:v>Hópur fleiri en 9 nemenda</c:v>
                </c:pt>
                <c:pt idx="5">
                  <c:v>Ýmsir nemendur eða hópar nemenda</c:v>
                </c:pt>
              </c:strCache>
            </c:strRef>
          </c:cat>
          <c:val>
            <c:numRef>
              <c:f>'sp.14-16'!$B$27:$B$32</c:f>
              <c:numCache>
                <c:formatCode>General</c:formatCode>
                <c:ptCount val="6"/>
                <c:pt idx="0">
                  <c:v>40.9</c:v>
                </c:pt>
                <c:pt idx="1">
                  <c:v>27.3</c:v>
                </c:pt>
                <c:pt idx="2">
                  <c:v>27.3</c:v>
                </c:pt>
                <c:pt idx="3">
                  <c:v>4.5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55-4AC7-9C76-B863926103E2}"/>
            </c:ext>
          </c:extLst>
        </c:ser>
        <c:ser>
          <c:idx val="1"/>
          <c:order val="1"/>
          <c:tx>
            <c:strRef>
              <c:f>'sp.14-16'!$C$26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'sp.14-16'!$A$27:$A$32</c:f>
              <c:strCache>
                <c:ptCount val="6"/>
                <c:pt idx="0">
                  <c:v>Ég hef ekki orðið fyrir einelti </c:v>
                </c:pt>
                <c:pt idx="1">
                  <c:v>Aðallega einn nemandi</c:v>
                </c:pt>
                <c:pt idx="2">
                  <c:v>Hópur 2-3 nemenda</c:v>
                </c:pt>
                <c:pt idx="3">
                  <c:v>Hópur 4-9 nemenda</c:v>
                </c:pt>
                <c:pt idx="4">
                  <c:v>Hópur fleiri en 9 nemenda</c:v>
                </c:pt>
                <c:pt idx="5">
                  <c:v>Ýmsir nemendur eða hópar nemenda</c:v>
                </c:pt>
              </c:strCache>
            </c:strRef>
          </c:cat>
          <c:val>
            <c:numRef>
              <c:f>'sp.14-16'!$C$27:$C$32</c:f>
              <c:numCache>
                <c:formatCode>General</c:formatCode>
                <c:ptCount val="6"/>
                <c:pt idx="0">
                  <c:v>0</c:v>
                </c:pt>
                <c:pt idx="1">
                  <c:v>33.299999999999997</c:v>
                </c:pt>
                <c:pt idx="2">
                  <c:v>40</c:v>
                </c:pt>
                <c:pt idx="3">
                  <c:v>6.7</c:v>
                </c:pt>
                <c:pt idx="4">
                  <c:v>6.7</c:v>
                </c:pt>
                <c:pt idx="5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55-4AC7-9C76-B863926103E2}"/>
            </c:ext>
          </c:extLst>
        </c:ser>
        <c:ser>
          <c:idx val="2"/>
          <c:order val="2"/>
          <c:tx>
            <c:strRef>
              <c:f>'sp.14-16'!$D$26</c:f>
              <c:strCache>
                <c:ptCount val="1"/>
                <c:pt idx="0">
                  <c:v>bæði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2813878095210875E-3"/>
                  <c:y val="-1.8823874177752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55-4AC7-9C76-B863926103E2}"/>
                </c:ext>
              </c:extLst>
            </c:dLbl>
            <c:dLbl>
              <c:idx val="2"/>
              <c:layout>
                <c:manualLayout>
                  <c:x val="-1.1406939047605856E-3"/>
                  <c:y val="-2.151299906028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55-4AC7-9C76-B863926103E2}"/>
                </c:ext>
              </c:extLst>
            </c:dLbl>
            <c:dLbl>
              <c:idx val="3"/>
              <c:layout>
                <c:manualLayout>
                  <c:x val="-8.3649920018089298E-17"/>
                  <c:y val="-2.958037370789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355-4AC7-9C76-B863926103E2}"/>
                </c:ext>
              </c:extLst>
            </c:dLbl>
            <c:dLbl>
              <c:idx val="4"/>
              <c:layout>
                <c:manualLayout>
                  <c:x val="0"/>
                  <c:y val="-8.067374647608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355-4AC7-9C76-B86392610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'sp.14-16'!$A$27:$A$32</c:f>
              <c:strCache>
                <c:ptCount val="6"/>
                <c:pt idx="0">
                  <c:v>Ég hef ekki orðið fyrir einelti </c:v>
                </c:pt>
                <c:pt idx="1">
                  <c:v>Aðallega einn nemandi</c:v>
                </c:pt>
                <c:pt idx="2">
                  <c:v>Hópur 2-3 nemenda</c:v>
                </c:pt>
                <c:pt idx="3">
                  <c:v>Hópur 4-9 nemenda</c:v>
                </c:pt>
                <c:pt idx="4">
                  <c:v>Hópur fleiri en 9 nemenda</c:v>
                </c:pt>
                <c:pt idx="5">
                  <c:v>Ýmsir nemendur eða hópar nemenda</c:v>
                </c:pt>
              </c:strCache>
            </c:strRef>
          </c:cat>
          <c:val>
            <c:numRef>
              <c:f>'sp.14-16'!$D$27:$D$32</c:f>
              <c:numCache>
                <c:formatCode>General</c:formatCode>
                <c:ptCount val="6"/>
                <c:pt idx="0">
                  <c:v>24.3</c:v>
                </c:pt>
                <c:pt idx="1">
                  <c:v>29.7</c:v>
                </c:pt>
                <c:pt idx="2">
                  <c:v>32.4</c:v>
                </c:pt>
                <c:pt idx="3">
                  <c:v>5.4</c:v>
                </c:pt>
                <c:pt idx="4">
                  <c:v>2.7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55-4AC7-9C76-B86392610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2663224"/>
        <c:axId val="556407616"/>
      </c:barChart>
      <c:catAx>
        <c:axId val="472663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56407616"/>
        <c:crosses val="autoZero"/>
        <c:auto val="1"/>
        <c:lblAlgn val="ctr"/>
        <c:lblOffset val="100"/>
        <c:noMultiLvlLbl val="0"/>
      </c:catAx>
      <c:valAx>
        <c:axId val="55640761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6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64684547837033"/>
          <c:y val="0.90273223557750337"/>
          <c:w val="0.2085901616138717"/>
          <c:h val="8.11330151272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 1 '!$A$4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 1 '!$B$3:$D$3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'!$B$4:$D$4</c:f>
            </c:numRef>
          </c:val>
          <c:extLst>
            <c:ext xmlns:c16="http://schemas.microsoft.com/office/drawing/2014/chart" uri="{C3380CC4-5D6E-409C-BE32-E72D297353CC}">
              <c16:uniqueId val="{00000000-62DD-4552-B676-2494DE12DC14}"/>
            </c:ext>
          </c:extLst>
        </c:ser>
        <c:ser>
          <c:idx val="1"/>
          <c:order val="1"/>
          <c:tx>
            <c:strRef>
              <c:f>'sp 1 '!$A$5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 1 '!$B$3:$D$3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'!$B$5:$D$5</c:f>
            </c:numRef>
          </c:val>
          <c:extLst>
            <c:ext xmlns:c16="http://schemas.microsoft.com/office/drawing/2014/chart" uri="{C3380CC4-5D6E-409C-BE32-E72D297353CC}">
              <c16:uniqueId val="{00000001-62DD-4552-B676-2494DE12DC14}"/>
            </c:ext>
          </c:extLst>
        </c:ser>
        <c:ser>
          <c:idx val="2"/>
          <c:order val="2"/>
          <c:tx>
            <c:strRef>
              <c:f>'sp 1 '!$A$6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 1 '!$B$3:$D$3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'!$B$6:$D$6</c:f>
            </c:numRef>
          </c:val>
          <c:extLst>
            <c:ext xmlns:c16="http://schemas.microsoft.com/office/drawing/2014/chart" uri="{C3380CC4-5D6E-409C-BE32-E72D297353CC}">
              <c16:uniqueId val="{00000002-62DD-4552-B676-2494DE12DC14}"/>
            </c:ext>
          </c:extLst>
        </c:ser>
        <c:ser>
          <c:idx val="3"/>
          <c:order val="3"/>
          <c:tx>
            <c:strRef>
              <c:f>'sp 1 '!$A$7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'!$B$7:$D$7</c:f>
              <c:numCache>
                <c:formatCode>0.0</c:formatCode>
                <c:ptCount val="3"/>
                <c:pt idx="0">
                  <c:v>83.941605839416056</c:v>
                </c:pt>
                <c:pt idx="1">
                  <c:v>91.75257731958763</c:v>
                </c:pt>
                <c:pt idx="2">
                  <c:v>87.179487179487182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DD-4552-B676-2494DE12DC14}"/>
            </c:ext>
          </c:extLst>
        </c:ser>
        <c:ser>
          <c:idx val="4"/>
          <c:order val="4"/>
          <c:tx>
            <c:strRef>
              <c:f>'sp 1 '!$A$8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'!$B$8:$D$8</c:f>
              <c:numCache>
                <c:formatCode>0.0</c:formatCode>
                <c:ptCount val="3"/>
                <c:pt idx="0">
                  <c:v>80.620155038759691</c:v>
                </c:pt>
                <c:pt idx="1">
                  <c:v>80.434782608695656</c:v>
                </c:pt>
                <c:pt idx="2">
                  <c:v>80.542986425339365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DD-4552-B676-2494DE12DC14}"/>
            </c:ext>
          </c:extLst>
        </c:ser>
        <c:ser>
          <c:idx val="5"/>
          <c:order val="5"/>
          <c:tx>
            <c:strRef>
              <c:f>'sp 1 '!$A$9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'!$B$9:$D$9</c:f>
              <c:numCache>
                <c:formatCode>0.0</c:formatCode>
                <c:ptCount val="3"/>
                <c:pt idx="0">
                  <c:v>75.862068965517238</c:v>
                </c:pt>
                <c:pt idx="1">
                  <c:v>83.65384615384616</c:v>
                </c:pt>
                <c:pt idx="2">
                  <c:v>79.545454545454547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DD-4552-B676-2494DE12D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2027464"/>
        <c:axId val="542026288"/>
      </c:barChart>
      <c:catAx>
        <c:axId val="54202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2026288"/>
        <c:crosses val="autoZero"/>
        <c:auto val="1"/>
        <c:lblAlgn val="ctr"/>
        <c:lblOffset val="100"/>
        <c:noMultiLvlLbl val="0"/>
      </c:catAx>
      <c:valAx>
        <c:axId val="54202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202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óttast!$A$4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óttast!$B$3:$D$3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óttast!$B$4:$D$4</c:f>
            </c:numRef>
          </c:val>
          <c:extLst>
            <c:ext xmlns:c16="http://schemas.microsoft.com/office/drawing/2014/chart" uri="{C3380CC4-5D6E-409C-BE32-E72D297353CC}">
              <c16:uniqueId val="{00000000-6074-4AFD-A22B-9DCC501F9EE8}"/>
            </c:ext>
          </c:extLst>
        </c:ser>
        <c:ser>
          <c:idx val="1"/>
          <c:order val="1"/>
          <c:tx>
            <c:strRef>
              <c:f>óttast!$A$5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óttast!$B$3:$D$3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óttast!$B$5:$D$5</c:f>
            </c:numRef>
          </c:val>
          <c:extLst>
            <c:ext xmlns:c16="http://schemas.microsoft.com/office/drawing/2014/chart" uri="{C3380CC4-5D6E-409C-BE32-E72D297353CC}">
              <c16:uniqueId val="{00000001-6074-4AFD-A22B-9DCC501F9EE8}"/>
            </c:ext>
          </c:extLst>
        </c:ser>
        <c:ser>
          <c:idx val="2"/>
          <c:order val="2"/>
          <c:tx>
            <c:strRef>
              <c:f>óttast!$A$6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óttast!$B$3:$D$3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óttast!$B$6:$D$6</c:f>
            </c:numRef>
          </c:val>
          <c:extLst>
            <c:ext xmlns:c16="http://schemas.microsoft.com/office/drawing/2014/chart" uri="{C3380CC4-5D6E-409C-BE32-E72D297353CC}">
              <c16:uniqueId val="{00000002-6074-4AFD-A22B-9DCC501F9EE8}"/>
            </c:ext>
          </c:extLst>
        </c:ser>
        <c:ser>
          <c:idx val="3"/>
          <c:order val="3"/>
          <c:tx>
            <c:strRef>
              <c:f>óttast!$A$7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óttast!$B$7:$D$7</c:f>
              <c:numCache>
                <c:formatCode>0.0</c:formatCode>
                <c:ptCount val="3"/>
                <c:pt idx="0">
                  <c:v>8.1481481481481488</c:v>
                </c:pt>
                <c:pt idx="1">
                  <c:v>5.1546391752577314</c:v>
                </c:pt>
                <c:pt idx="2">
                  <c:v>6.8965517241379306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74-4AFD-A22B-9DCC501F9EE8}"/>
            </c:ext>
          </c:extLst>
        </c:ser>
        <c:ser>
          <c:idx val="4"/>
          <c:order val="4"/>
          <c:tx>
            <c:strRef>
              <c:f>óttast!$A$8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óttast!$B$8:$D$8</c:f>
              <c:numCache>
                <c:formatCode>0.0</c:formatCode>
                <c:ptCount val="3"/>
                <c:pt idx="0">
                  <c:v>4.6875</c:v>
                </c:pt>
                <c:pt idx="1">
                  <c:v>7.5268817204301079</c:v>
                </c:pt>
                <c:pt idx="2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74-4AFD-A22B-9DCC501F9EE8}"/>
            </c:ext>
          </c:extLst>
        </c:ser>
        <c:ser>
          <c:idx val="5"/>
          <c:order val="5"/>
          <c:tx>
            <c:strRef>
              <c:f>óttast!$A$9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óttast!$B$3:$D$3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óttast!$B$9:$D$9</c:f>
              <c:numCache>
                <c:formatCode>0.0</c:formatCode>
                <c:ptCount val="3"/>
                <c:pt idx="0">
                  <c:v>5.1282051282051277</c:v>
                </c:pt>
                <c:pt idx="1">
                  <c:v>11.538461538461538</c:v>
                </c:pt>
                <c:pt idx="2">
                  <c:v>8.1447963800904972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74-4AFD-A22B-9DCC501F9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680744"/>
        <c:axId val="472681136"/>
      </c:barChart>
      <c:catAx>
        <c:axId val="47268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81136"/>
        <c:crosses val="autoZero"/>
        <c:auto val="1"/>
        <c:lblAlgn val="ctr"/>
        <c:lblOffset val="100"/>
        <c:noMultiLvlLbl val="0"/>
      </c:catAx>
      <c:valAx>
        <c:axId val="4726811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26807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'sp. 19 segja frá'!$B$2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 19 segja frá'!$A$3:$A$9</c:f>
              <c:strCache>
                <c:ptCount val="7"/>
                <c:pt idx="0">
                  <c:v>Ekki orðið fyrir einelti</c:v>
                </c:pt>
                <c:pt idx="1">
                  <c:v>Umsjónarkennara þínum</c:v>
                </c:pt>
                <c:pt idx="2">
                  <c:v>Einhverjum öðrum í skólanum</c:v>
                </c:pt>
                <c:pt idx="3">
                  <c:v>Einhverjum fullorðnum heima</c:v>
                </c:pt>
                <c:pt idx="4">
                  <c:v>Bróður eða systur</c:v>
                </c:pt>
                <c:pt idx="5">
                  <c:v>Vini eða vinkonu</c:v>
                </c:pt>
                <c:pt idx="6">
                  <c:v>Einhverjum öðrum</c:v>
                </c:pt>
              </c:strCache>
            </c:strRef>
          </c:cat>
          <c:val>
            <c:numRef>
              <c:f>'sp. 19 segja frá'!$B$3:$B$9</c:f>
              <c:numCache>
                <c:formatCode>General</c:formatCode>
                <c:ptCount val="7"/>
                <c:pt idx="0">
                  <c:v>22.2</c:v>
                </c:pt>
                <c:pt idx="1">
                  <c:v>0</c:v>
                </c:pt>
                <c:pt idx="2">
                  <c:v>0</c:v>
                </c:pt>
                <c:pt idx="3">
                  <c:v>33.299999999999997</c:v>
                </c:pt>
                <c:pt idx="4">
                  <c:v>0</c:v>
                </c:pt>
                <c:pt idx="5">
                  <c:v>33.299999999999997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1-4CAB-B58C-37258448DD0F}"/>
            </c:ext>
          </c:extLst>
        </c:ser>
        <c:ser>
          <c:idx val="1"/>
          <c:order val="1"/>
          <c:tx>
            <c:strRef>
              <c:f>'sp. 19 segja frá'!$C$2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 19 segja frá'!$A$3:$A$9</c:f>
              <c:strCache>
                <c:ptCount val="7"/>
                <c:pt idx="0">
                  <c:v>Ekki orðið fyrir einelti</c:v>
                </c:pt>
                <c:pt idx="1">
                  <c:v>Umsjónarkennara þínum</c:v>
                </c:pt>
                <c:pt idx="2">
                  <c:v>Einhverjum öðrum í skólanum</c:v>
                </c:pt>
                <c:pt idx="3">
                  <c:v>Einhverjum fullorðnum heima</c:v>
                </c:pt>
                <c:pt idx="4">
                  <c:v>Bróður eða systur</c:v>
                </c:pt>
                <c:pt idx="5">
                  <c:v>Vini eða vinkonu</c:v>
                </c:pt>
                <c:pt idx="6">
                  <c:v>Einhverjum öðrum</c:v>
                </c:pt>
              </c:strCache>
            </c:strRef>
          </c:cat>
          <c:val>
            <c:numRef>
              <c:f>'sp. 19 segja frá'!$C$3:$C$9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20</c:v>
                </c:pt>
                <c:pt idx="3">
                  <c:v>100</c:v>
                </c:pt>
                <c:pt idx="4">
                  <c:v>20</c:v>
                </c:pt>
                <c:pt idx="5">
                  <c:v>20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1-4CAB-B58C-37258448DD0F}"/>
            </c:ext>
          </c:extLst>
        </c:ser>
        <c:ser>
          <c:idx val="2"/>
          <c:order val="2"/>
          <c:tx>
            <c:strRef>
              <c:f>'sp. 19 segja frá'!$D$2</c:f>
              <c:strCache>
                <c:ptCount val="1"/>
                <c:pt idx="0">
                  <c:v>bæði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'sp. 19 segja frá'!$A$3:$A$9</c:f>
              <c:strCache>
                <c:ptCount val="7"/>
                <c:pt idx="0">
                  <c:v>Ekki orðið fyrir einelti</c:v>
                </c:pt>
                <c:pt idx="1">
                  <c:v>Umsjónarkennara þínum</c:v>
                </c:pt>
                <c:pt idx="2">
                  <c:v>Einhverjum öðrum í skólanum</c:v>
                </c:pt>
                <c:pt idx="3">
                  <c:v>Einhverjum fullorðnum heima</c:v>
                </c:pt>
                <c:pt idx="4">
                  <c:v>Bróður eða systur</c:v>
                </c:pt>
                <c:pt idx="5">
                  <c:v>Vini eða vinkonu</c:v>
                </c:pt>
                <c:pt idx="6">
                  <c:v>Einhverjum öðrum</c:v>
                </c:pt>
              </c:strCache>
            </c:strRef>
          </c:cat>
          <c:val>
            <c:numRef>
              <c:f>'sp. 19 segja frá'!$D$3:$D$9</c:f>
              <c:numCache>
                <c:formatCode>General</c:formatCode>
                <c:ptCount val="7"/>
                <c:pt idx="0">
                  <c:v>14.3</c:v>
                </c:pt>
                <c:pt idx="1">
                  <c:v>14.3</c:v>
                </c:pt>
                <c:pt idx="2">
                  <c:v>7.1</c:v>
                </c:pt>
                <c:pt idx="3">
                  <c:v>57.1</c:v>
                </c:pt>
                <c:pt idx="4">
                  <c:v>7.1</c:v>
                </c:pt>
                <c:pt idx="5">
                  <c:v>28.6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1-4CAB-B58C-37258448D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18720"/>
        <c:axId val="12522248"/>
      </c:barChart>
      <c:catAx>
        <c:axId val="1251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522248"/>
        <c:crosses val="autoZero"/>
        <c:auto val="1"/>
        <c:lblAlgn val="ctr"/>
        <c:lblOffset val="100"/>
        <c:noMultiLvlLbl val="0"/>
      </c:catAx>
      <c:valAx>
        <c:axId val="1252224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5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794969881189994"/>
          <c:y val="0.90336527238627318"/>
          <c:w val="0.2085901616138717"/>
          <c:h val="8.2896802654816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óttast!$A$91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óttast!$B$90:$D$90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óttast!$B$91:$D$91</c:f>
            </c:numRef>
          </c:val>
          <c:extLst>
            <c:ext xmlns:c16="http://schemas.microsoft.com/office/drawing/2014/chart" uri="{C3380CC4-5D6E-409C-BE32-E72D297353CC}">
              <c16:uniqueId val="{00000000-C400-4612-B209-AAA6CB2692CA}"/>
            </c:ext>
          </c:extLst>
        </c:ser>
        <c:ser>
          <c:idx val="1"/>
          <c:order val="1"/>
          <c:tx>
            <c:strRef>
              <c:f>óttast!$A$92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óttast!$B$90:$D$90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óttast!$B$92:$D$92</c:f>
            </c:numRef>
          </c:val>
          <c:extLst>
            <c:ext xmlns:c16="http://schemas.microsoft.com/office/drawing/2014/chart" uri="{C3380CC4-5D6E-409C-BE32-E72D297353CC}">
              <c16:uniqueId val="{00000001-C400-4612-B209-AAA6CB2692CA}"/>
            </c:ext>
          </c:extLst>
        </c:ser>
        <c:ser>
          <c:idx val="2"/>
          <c:order val="2"/>
          <c:tx>
            <c:strRef>
              <c:f>óttast!$A$93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óttast!$B$90:$D$90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óttast!$B$93:$D$93</c:f>
            </c:numRef>
          </c:val>
          <c:extLst>
            <c:ext xmlns:c16="http://schemas.microsoft.com/office/drawing/2014/chart" uri="{C3380CC4-5D6E-409C-BE32-E72D297353CC}">
              <c16:uniqueId val="{00000002-C400-4612-B209-AAA6CB2692CA}"/>
            </c:ext>
          </c:extLst>
        </c:ser>
        <c:ser>
          <c:idx val="3"/>
          <c:order val="3"/>
          <c:tx>
            <c:strRef>
              <c:f>óttast!$A$94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óttast!$B$90:$D$90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óttast!$B$94:$D$94</c:f>
              <c:numCache>
                <c:formatCode>0.0</c:formatCode>
                <c:ptCount val="3"/>
                <c:pt idx="0">
                  <c:v>93.382352941176478</c:v>
                </c:pt>
                <c:pt idx="1">
                  <c:v>97.916666666666657</c:v>
                </c:pt>
                <c:pt idx="2">
                  <c:v>95.258620689655174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00-4612-B209-AAA6CB2692CA}"/>
            </c:ext>
          </c:extLst>
        </c:ser>
        <c:ser>
          <c:idx val="4"/>
          <c:order val="4"/>
          <c:tx>
            <c:strRef>
              <c:f>óttast!$A$95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óttast!$B$90:$D$90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óttast!$B$95:$D$95</c:f>
              <c:numCache>
                <c:formatCode>0.0</c:formatCode>
                <c:ptCount val="3"/>
                <c:pt idx="0">
                  <c:v>89.0625</c:v>
                </c:pt>
                <c:pt idx="1">
                  <c:v>96.774193548387103</c:v>
                </c:pt>
                <c:pt idx="2">
                  <c:v>92.307692307692307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00-4612-B209-AAA6CB2692CA}"/>
            </c:ext>
          </c:extLst>
        </c:ser>
        <c:ser>
          <c:idx val="5"/>
          <c:order val="5"/>
          <c:tx>
            <c:strRef>
              <c:f>óttast!$A$96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óttast!$B$90:$D$90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óttast!$B$96:$D$96</c:f>
              <c:numCache>
                <c:formatCode>0.0</c:formatCode>
                <c:ptCount val="3"/>
                <c:pt idx="0">
                  <c:v>89.65517241379311</c:v>
                </c:pt>
                <c:pt idx="1">
                  <c:v>98.076923076923066</c:v>
                </c:pt>
                <c:pt idx="2">
                  <c:v>93.63636363636364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00-4612-B209-AAA6CB269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21464"/>
        <c:axId val="12520288"/>
      </c:barChart>
      <c:catAx>
        <c:axId val="1252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520288"/>
        <c:crosses val="autoZero"/>
        <c:auto val="1"/>
        <c:lblAlgn val="ctr"/>
        <c:lblOffset val="100"/>
        <c:noMultiLvlLbl val="0"/>
      </c:catAx>
      <c:valAx>
        <c:axId val="125202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521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'Hve lengi staðið'!$B$116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'Hve lengi staðið'!$A$117:$A$120</c:f>
              <c:strCache>
                <c:ptCount val="4"/>
                <c:pt idx="0">
                  <c:v>Hann/hún á það líklega skilið</c:v>
                </c:pt>
                <c:pt idx="1">
                  <c:v>Mér er hálfpartinn sama um það</c:v>
                </c:pt>
                <c:pt idx="2">
                  <c:v>Ég vorkenni honum/henni smávegis</c:v>
                </c:pt>
                <c:pt idx="3">
                  <c:v>Ég vorkenni honum/henni og vil koma til aðstoðar</c:v>
                </c:pt>
              </c:strCache>
            </c:strRef>
          </c:cat>
          <c:val>
            <c:numRef>
              <c:f>'Hve lengi staðið'!$B$117:$B$120</c:f>
            </c:numRef>
          </c:val>
          <c:extLst>
            <c:ext xmlns:c16="http://schemas.microsoft.com/office/drawing/2014/chart" uri="{C3380CC4-5D6E-409C-BE32-E72D297353CC}">
              <c16:uniqueId val="{00000000-F7F8-4508-968D-7103B664E86F}"/>
            </c:ext>
          </c:extLst>
        </c:ser>
        <c:ser>
          <c:idx val="1"/>
          <c:order val="1"/>
          <c:tx>
            <c:strRef>
              <c:f>'Hve lengi staðið'!$C$116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'Hve lengi staðið'!$A$117:$A$120</c:f>
              <c:strCache>
                <c:ptCount val="4"/>
                <c:pt idx="0">
                  <c:v>Hann/hún á það líklega skilið</c:v>
                </c:pt>
                <c:pt idx="1">
                  <c:v>Mér er hálfpartinn sama um það</c:v>
                </c:pt>
                <c:pt idx="2">
                  <c:v>Ég vorkenni honum/henni smávegis</c:v>
                </c:pt>
                <c:pt idx="3">
                  <c:v>Ég vorkenni honum/henni og vil koma til aðstoðar</c:v>
                </c:pt>
              </c:strCache>
            </c:strRef>
          </c:cat>
          <c:val>
            <c:numRef>
              <c:f>'Hve lengi staðið'!$C$117:$C$120</c:f>
            </c:numRef>
          </c:val>
          <c:extLst>
            <c:ext xmlns:c16="http://schemas.microsoft.com/office/drawing/2014/chart" uri="{C3380CC4-5D6E-409C-BE32-E72D297353CC}">
              <c16:uniqueId val="{00000001-F7F8-4508-968D-7103B664E86F}"/>
            </c:ext>
          </c:extLst>
        </c:ser>
        <c:ser>
          <c:idx val="2"/>
          <c:order val="2"/>
          <c:tx>
            <c:strRef>
              <c:f>'Hve lengi staðið'!$D$116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'Hve lengi staðið'!$A$117:$A$120</c:f>
              <c:strCache>
                <c:ptCount val="4"/>
                <c:pt idx="0">
                  <c:v>Hann/hún á það líklega skilið</c:v>
                </c:pt>
                <c:pt idx="1">
                  <c:v>Mér er hálfpartinn sama um það</c:v>
                </c:pt>
                <c:pt idx="2">
                  <c:v>Ég vorkenni honum/henni smávegis</c:v>
                </c:pt>
                <c:pt idx="3">
                  <c:v>Ég vorkenni honum/henni og vil koma til aðstoðar</c:v>
                </c:pt>
              </c:strCache>
            </c:strRef>
          </c:cat>
          <c:val>
            <c:numRef>
              <c:f>'Hve lengi staðið'!$D$117:$D$120</c:f>
            </c:numRef>
          </c:val>
          <c:extLst>
            <c:ext xmlns:c16="http://schemas.microsoft.com/office/drawing/2014/chart" uri="{C3380CC4-5D6E-409C-BE32-E72D297353CC}">
              <c16:uniqueId val="{00000002-F7F8-4508-968D-7103B664E86F}"/>
            </c:ext>
          </c:extLst>
        </c:ser>
        <c:ser>
          <c:idx val="3"/>
          <c:order val="3"/>
          <c:tx>
            <c:strRef>
              <c:f>'Hve lengi staðið'!$E$116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staðið'!$A$117:$A$120</c:f>
              <c:strCache>
                <c:ptCount val="4"/>
                <c:pt idx="0">
                  <c:v>Hann/hún á það líklega skilið</c:v>
                </c:pt>
                <c:pt idx="1">
                  <c:v>Mér er hálfpartinn sama um það</c:v>
                </c:pt>
                <c:pt idx="2">
                  <c:v>Ég vorkenni honum/henni smávegis</c:v>
                </c:pt>
                <c:pt idx="3">
                  <c:v>Ég vorkenni honum/henni og vil koma til aðstoðar</c:v>
                </c:pt>
              </c:strCache>
            </c:strRef>
          </c:cat>
          <c:val>
            <c:numRef>
              <c:f>'Hve lengi staðið'!$E$117:$E$120</c:f>
              <c:numCache>
                <c:formatCode>General</c:formatCode>
                <c:ptCount val="4"/>
                <c:pt idx="0">
                  <c:v>3.5</c:v>
                </c:pt>
                <c:pt idx="1">
                  <c:v>4.3</c:v>
                </c:pt>
                <c:pt idx="2">
                  <c:v>11.7</c:v>
                </c:pt>
                <c:pt idx="3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F8-4508-968D-7103B664E86F}"/>
            </c:ext>
          </c:extLst>
        </c:ser>
        <c:ser>
          <c:idx val="4"/>
          <c:order val="4"/>
          <c:tx>
            <c:strRef>
              <c:f>'Hve lengi staðið'!$F$116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staðið'!$A$117:$A$120</c:f>
              <c:strCache>
                <c:ptCount val="4"/>
                <c:pt idx="0">
                  <c:v>Hann/hún á það líklega skilið</c:v>
                </c:pt>
                <c:pt idx="1">
                  <c:v>Mér er hálfpartinn sama um það</c:v>
                </c:pt>
                <c:pt idx="2">
                  <c:v>Ég vorkenni honum/henni smávegis</c:v>
                </c:pt>
                <c:pt idx="3">
                  <c:v>Ég vorkenni honum/henni og vil koma til aðstoðar</c:v>
                </c:pt>
              </c:strCache>
            </c:strRef>
          </c:cat>
          <c:val>
            <c:numRef>
              <c:f>'Hve lengi staðið'!$F$117:$F$120</c:f>
              <c:numCache>
                <c:formatCode>General</c:formatCode>
                <c:ptCount val="4"/>
                <c:pt idx="0">
                  <c:v>0.5</c:v>
                </c:pt>
                <c:pt idx="1">
                  <c:v>5.9</c:v>
                </c:pt>
                <c:pt idx="2">
                  <c:v>10</c:v>
                </c:pt>
                <c:pt idx="3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8-4508-968D-7103B664E86F}"/>
            </c:ext>
          </c:extLst>
        </c:ser>
        <c:ser>
          <c:idx val="5"/>
          <c:order val="5"/>
          <c:tx>
            <c:strRef>
              <c:f>'Hve lengi staðið'!$G$116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staðið'!$A$117:$A$120</c:f>
              <c:strCache>
                <c:ptCount val="4"/>
                <c:pt idx="0">
                  <c:v>Hann/hún á það líklega skilið</c:v>
                </c:pt>
                <c:pt idx="1">
                  <c:v>Mér er hálfpartinn sama um það</c:v>
                </c:pt>
                <c:pt idx="2">
                  <c:v>Ég vorkenni honum/henni smávegis</c:v>
                </c:pt>
                <c:pt idx="3">
                  <c:v>Ég vorkenni honum/henni og vil koma til aðstoðar</c:v>
                </c:pt>
              </c:strCache>
            </c:strRef>
          </c:cat>
          <c:val>
            <c:numRef>
              <c:f>'Hve lengi staðið'!$G$117:$G$120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1.8</c:v>
                </c:pt>
                <c:pt idx="2">
                  <c:v>14.5</c:v>
                </c:pt>
                <c:pt idx="3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F8-4508-968D-7103B664E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19504"/>
        <c:axId val="12519896"/>
      </c:barChart>
      <c:catAx>
        <c:axId val="12519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519896"/>
        <c:crosses val="autoZero"/>
        <c:auto val="1"/>
        <c:lblAlgn val="ctr"/>
        <c:lblOffset val="100"/>
        <c:noMultiLvlLbl val="0"/>
      </c:catAx>
      <c:valAx>
        <c:axId val="1251989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51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15999674008679"/>
          <c:y val="0.10564628772951304"/>
          <c:w val="0.25624944468955557"/>
          <c:h val="7.7723577829462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'Hve lengi staðið'!$B$140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'Hve lengi staðið'!$A$141:$A$145</c:f>
              <c:strCache>
                <c:ptCount val="5"/>
                <c:pt idx="0">
                  <c:v>Ég hef ekki lagt aðra nemendur í einelti</c:v>
                </c:pt>
                <c:pt idx="1">
                  <c:v>Það hefur bara einstaka sinnum gerst</c:v>
                </c:pt>
                <c:pt idx="2">
                  <c:v>Tvisvar til þrisvar í mánuði</c:v>
                </c:pt>
                <c:pt idx="3">
                  <c:v>Um það bil einu sinni í viku</c:v>
                </c:pt>
                <c:pt idx="4">
                  <c:v>Oft í viku</c:v>
                </c:pt>
              </c:strCache>
            </c:strRef>
          </c:cat>
          <c:val>
            <c:numRef>
              <c:f>'Hve lengi staðið'!$B$141:$B$145</c:f>
            </c:numRef>
          </c:val>
          <c:extLst>
            <c:ext xmlns:c16="http://schemas.microsoft.com/office/drawing/2014/chart" uri="{C3380CC4-5D6E-409C-BE32-E72D297353CC}">
              <c16:uniqueId val="{00000000-3DED-41B9-8B3D-CAE2ECE58793}"/>
            </c:ext>
          </c:extLst>
        </c:ser>
        <c:ser>
          <c:idx val="1"/>
          <c:order val="1"/>
          <c:tx>
            <c:strRef>
              <c:f>'Hve lengi staðið'!$C$140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'Hve lengi staðið'!$A$141:$A$145</c:f>
              <c:strCache>
                <c:ptCount val="5"/>
                <c:pt idx="0">
                  <c:v>Ég hef ekki lagt aðra nemendur í einelti</c:v>
                </c:pt>
                <c:pt idx="1">
                  <c:v>Það hefur bara einstaka sinnum gerst</c:v>
                </c:pt>
                <c:pt idx="2">
                  <c:v>Tvisvar til þrisvar í mánuði</c:v>
                </c:pt>
                <c:pt idx="3">
                  <c:v>Um það bil einu sinni í viku</c:v>
                </c:pt>
                <c:pt idx="4">
                  <c:v>Oft í viku</c:v>
                </c:pt>
              </c:strCache>
            </c:strRef>
          </c:cat>
          <c:val>
            <c:numRef>
              <c:f>'Hve lengi staðið'!$C$141:$C$145</c:f>
            </c:numRef>
          </c:val>
          <c:extLst>
            <c:ext xmlns:c16="http://schemas.microsoft.com/office/drawing/2014/chart" uri="{C3380CC4-5D6E-409C-BE32-E72D297353CC}">
              <c16:uniqueId val="{00000001-3DED-41B9-8B3D-CAE2ECE58793}"/>
            </c:ext>
          </c:extLst>
        </c:ser>
        <c:ser>
          <c:idx val="2"/>
          <c:order val="2"/>
          <c:tx>
            <c:strRef>
              <c:f>'Hve lengi staðið'!$D$140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'Hve lengi staðið'!$A$141:$A$145</c:f>
              <c:strCache>
                <c:ptCount val="5"/>
                <c:pt idx="0">
                  <c:v>Ég hef ekki lagt aðra nemendur í einelti</c:v>
                </c:pt>
                <c:pt idx="1">
                  <c:v>Það hefur bara einstaka sinnum gerst</c:v>
                </c:pt>
                <c:pt idx="2">
                  <c:v>Tvisvar til þrisvar í mánuði</c:v>
                </c:pt>
                <c:pt idx="3">
                  <c:v>Um það bil einu sinni í viku</c:v>
                </c:pt>
                <c:pt idx="4">
                  <c:v>Oft í viku</c:v>
                </c:pt>
              </c:strCache>
            </c:strRef>
          </c:cat>
          <c:val>
            <c:numRef>
              <c:f>'Hve lengi staðið'!$D$141:$D$145</c:f>
            </c:numRef>
          </c:val>
          <c:extLst>
            <c:ext xmlns:c16="http://schemas.microsoft.com/office/drawing/2014/chart" uri="{C3380CC4-5D6E-409C-BE32-E72D297353CC}">
              <c16:uniqueId val="{00000002-3DED-41B9-8B3D-CAE2ECE58793}"/>
            </c:ext>
          </c:extLst>
        </c:ser>
        <c:ser>
          <c:idx val="3"/>
          <c:order val="3"/>
          <c:tx>
            <c:strRef>
              <c:f>'Hve lengi staðið'!$E$140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staðið'!$A$141:$A$145</c:f>
              <c:strCache>
                <c:ptCount val="5"/>
                <c:pt idx="0">
                  <c:v>Ég hef ekki lagt aðra nemendur í einelti</c:v>
                </c:pt>
                <c:pt idx="1">
                  <c:v>Það hefur bara einstaka sinnum gerst</c:v>
                </c:pt>
                <c:pt idx="2">
                  <c:v>Tvisvar til þrisvar í mánuði</c:v>
                </c:pt>
                <c:pt idx="3">
                  <c:v>Um það bil einu sinni í viku</c:v>
                </c:pt>
                <c:pt idx="4">
                  <c:v>Oft í viku</c:v>
                </c:pt>
              </c:strCache>
            </c:strRef>
          </c:cat>
          <c:val>
            <c:numRef>
              <c:f>'Hve lengi staðið'!$E$141:$E$145</c:f>
              <c:numCache>
                <c:formatCode>General</c:formatCode>
                <c:ptCount val="5"/>
                <c:pt idx="0">
                  <c:v>95.7</c:v>
                </c:pt>
                <c:pt idx="1">
                  <c:v>3.4</c:v>
                </c:pt>
                <c:pt idx="2">
                  <c:v>0.9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ED-41B9-8B3D-CAE2ECE58793}"/>
            </c:ext>
          </c:extLst>
        </c:ser>
        <c:ser>
          <c:idx val="4"/>
          <c:order val="4"/>
          <c:tx>
            <c:strRef>
              <c:f>'Hve lengi staðið'!$F$140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staðið'!$A$141:$A$145</c:f>
              <c:strCache>
                <c:ptCount val="5"/>
                <c:pt idx="0">
                  <c:v>Ég hef ekki lagt aðra nemendur í einelti</c:v>
                </c:pt>
                <c:pt idx="1">
                  <c:v>Það hefur bara einstaka sinnum gerst</c:v>
                </c:pt>
                <c:pt idx="2">
                  <c:v>Tvisvar til þrisvar í mánuði</c:v>
                </c:pt>
                <c:pt idx="3">
                  <c:v>Um það bil einu sinni í viku</c:v>
                </c:pt>
                <c:pt idx="4">
                  <c:v>Oft í viku</c:v>
                </c:pt>
              </c:strCache>
            </c:strRef>
          </c:cat>
          <c:val>
            <c:numRef>
              <c:f>'Hve lengi staðið'!$F$141:$F$145</c:f>
              <c:numCache>
                <c:formatCode>General</c:formatCode>
                <c:ptCount val="5"/>
                <c:pt idx="0">
                  <c:v>95</c:v>
                </c:pt>
                <c:pt idx="1">
                  <c:v>4.0999999999999996</c:v>
                </c:pt>
                <c:pt idx="2">
                  <c:v>0.9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ED-41B9-8B3D-CAE2ECE58793}"/>
            </c:ext>
          </c:extLst>
        </c:ser>
        <c:ser>
          <c:idx val="5"/>
          <c:order val="5"/>
          <c:tx>
            <c:strRef>
              <c:f>'Hve lengi staðið'!$G$140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748524821546186E-16"/>
                  <c:y val="-3.216351245567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ED-41B9-8B3D-CAE2ECE58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staðið'!$A$141:$A$145</c:f>
              <c:strCache>
                <c:ptCount val="5"/>
                <c:pt idx="0">
                  <c:v>Ég hef ekki lagt aðra nemendur í einelti</c:v>
                </c:pt>
                <c:pt idx="1">
                  <c:v>Það hefur bara einstaka sinnum gerst</c:v>
                </c:pt>
                <c:pt idx="2">
                  <c:v>Tvisvar til þrisvar í mánuði</c:v>
                </c:pt>
                <c:pt idx="3">
                  <c:v>Um það bil einu sinni í viku</c:v>
                </c:pt>
                <c:pt idx="4">
                  <c:v>Oft í viku</c:v>
                </c:pt>
              </c:strCache>
            </c:strRef>
          </c:cat>
          <c:val>
            <c:numRef>
              <c:f>'Hve lengi staðið'!$G$141:$G$145</c:f>
              <c:numCache>
                <c:formatCode>General</c:formatCode>
                <c:ptCount val="5"/>
                <c:pt idx="0">
                  <c:v>97.7</c:v>
                </c:pt>
                <c:pt idx="1">
                  <c:v>1.8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ED-41B9-8B3D-CAE2ECE58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5690168"/>
        <c:axId val="465687032"/>
      </c:barChart>
      <c:catAx>
        <c:axId val="465690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687032"/>
        <c:crosses val="autoZero"/>
        <c:auto val="1"/>
        <c:lblAlgn val="ctr"/>
        <c:lblOffset val="100"/>
        <c:noMultiLvlLbl val="0"/>
      </c:catAx>
      <c:valAx>
        <c:axId val="46568703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69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850520836283778"/>
          <c:y val="0.88838951052171122"/>
          <c:w val="0.25699649382906542"/>
          <c:h val="8.8218676612791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óttast!$A$37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óttast!$B$36:$D$36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óttast!$B$37:$D$37</c:f>
            </c:numRef>
          </c:val>
          <c:extLst>
            <c:ext xmlns:c16="http://schemas.microsoft.com/office/drawing/2014/chart" uri="{C3380CC4-5D6E-409C-BE32-E72D297353CC}">
              <c16:uniqueId val="{00000000-DDA8-417D-978A-34E19304D7C2}"/>
            </c:ext>
          </c:extLst>
        </c:ser>
        <c:ser>
          <c:idx val="1"/>
          <c:order val="1"/>
          <c:tx>
            <c:strRef>
              <c:f>óttast!$A$38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óttast!$B$36:$D$36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óttast!$B$38:$D$38</c:f>
            </c:numRef>
          </c:val>
          <c:extLst>
            <c:ext xmlns:c16="http://schemas.microsoft.com/office/drawing/2014/chart" uri="{C3380CC4-5D6E-409C-BE32-E72D297353CC}">
              <c16:uniqueId val="{00000001-DDA8-417D-978A-34E19304D7C2}"/>
            </c:ext>
          </c:extLst>
        </c:ser>
        <c:ser>
          <c:idx val="2"/>
          <c:order val="2"/>
          <c:tx>
            <c:strRef>
              <c:f>óttast!$A$39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óttast!$B$36:$D$36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óttast!$B$39:$D$39</c:f>
            </c:numRef>
          </c:val>
          <c:extLst>
            <c:ext xmlns:c16="http://schemas.microsoft.com/office/drawing/2014/chart" uri="{C3380CC4-5D6E-409C-BE32-E72D297353CC}">
              <c16:uniqueId val="{00000002-DDA8-417D-978A-34E19304D7C2}"/>
            </c:ext>
          </c:extLst>
        </c:ser>
        <c:ser>
          <c:idx val="3"/>
          <c:order val="3"/>
          <c:tx>
            <c:strRef>
              <c:f>óttast!$A$40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óttast!$B$36:$D$36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óttast!$B$40:$D$40</c:f>
              <c:numCache>
                <c:formatCode>0.0</c:formatCode>
                <c:ptCount val="3"/>
                <c:pt idx="0">
                  <c:v>46.268656716417908</c:v>
                </c:pt>
                <c:pt idx="1">
                  <c:v>57.446808510638306</c:v>
                </c:pt>
                <c:pt idx="2">
                  <c:v>50.877192982456144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8-417D-978A-34E19304D7C2}"/>
            </c:ext>
          </c:extLst>
        </c:ser>
        <c:ser>
          <c:idx val="4"/>
          <c:order val="4"/>
          <c:tx>
            <c:strRef>
              <c:f>óttast!$A$41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óttast!$B$36:$D$36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óttast!$B$41:$D$41</c:f>
              <c:numCache>
                <c:formatCode>0.0</c:formatCode>
                <c:ptCount val="3"/>
                <c:pt idx="0">
                  <c:v>42.276422764227647</c:v>
                </c:pt>
                <c:pt idx="1">
                  <c:v>53.932584269662918</c:v>
                </c:pt>
                <c:pt idx="2">
                  <c:v>47.169811320754718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8-417D-978A-34E19304D7C2}"/>
            </c:ext>
          </c:extLst>
        </c:ser>
        <c:ser>
          <c:idx val="5"/>
          <c:order val="5"/>
          <c:tx>
            <c:strRef>
              <c:f>óttast!$A$42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óttast!$B$36:$D$36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óttast!$B$42:$D$42</c:f>
              <c:numCache>
                <c:formatCode>0.0</c:formatCode>
                <c:ptCount val="3"/>
                <c:pt idx="0">
                  <c:v>33.333333333333329</c:v>
                </c:pt>
                <c:pt idx="1">
                  <c:v>39.805825242718448</c:v>
                </c:pt>
                <c:pt idx="2">
                  <c:v>36.363636363636367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A8-417D-978A-34E19304D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688992"/>
        <c:axId val="465687816"/>
      </c:barChart>
      <c:catAx>
        <c:axId val="4656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687816"/>
        <c:crosses val="autoZero"/>
        <c:auto val="1"/>
        <c:lblAlgn val="ctr"/>
        <c:lblOffset val="100"/>
        <c:noMultiLvlLbl val="0"/>
      </c:catAx>
      <c:valAx>
        <c:axId val="465687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68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óttast!$A$78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óttast!$B$77:$D$77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óttast!$B$78:$D$78</c:f>
              <c:numCache>
                <c:formatCode>0.0</c:formatCode>
                <c:ptCount val="3"/>
                <c:pt idx="0">
                  <c:v>56.617647058823529</c:v>
                </c:pt>
                <c:pt idx="1">
                  <c:v>67.021276595744681</c:v>
                </c:pt>
                <c:pt idx="2">
                  <c:v>60.869565217391312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D-444E-A79B-EA660336631B}"/>
            </c:ext>
          </c:extLst>
        </c:ser>
        <c:ser>
          <c:idx val="1"/>
          <c:order val="1"/>
          <c:tx>
            <c:strRef>
              <c:f>óttast!$A$79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óttast!$B$77:$D$77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óttast!$B$79:$D$79</c:f>
              <c:numCache>
                <c:formatCode>0.0</c:formatCode>
                <c:ptCount val="3"/>
                <c:pt idx="0">
                  <c:v>58.196721311475407</c:v>
                </c:pt>
                <c:pt idx="1">
                  <c:v>67.032967032967022</c:v>
                </c:pt>
                <c:pt idx="2">
                  <c:v>61.971830985915489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D-444E-A79B-EA660336631B}"/>
            </c:ext>
          </c:extLst>
        </c:ser>
        <c:ser>
          <c:idx val="2"/>
          <c:order val="2"/>
          <c:tx>
            <c:strRef>
              <c:f>óttast!$A$80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óttast!$B$77:$D$77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óttast!$B$80:$D$80</c:f>
              <c:numCache>
                <c:formatCode>0.0</c:formatCode>
                <c:ptCount val="3"/>
                <c:pt idx="0">
                  <c:v>60.869565217391312</c:v>
                </c:pt>
                <c:pt idx="1">
                  <c:v>65.686274509803923</c:v>
                </c:pt>
                <c:pt idx="2">
                  <c:v>63.133640552995395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ED-444E-A79B-EA6603366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404872"/>
        <c:axId val="556411144"/>
      </c:barChart>
      <c:catAx>
        <c:axId val="55640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56411144"/>
        <c:crosses val="autoZero"/>
        <c:auto val="1"/>
        <c:lblAlgn val="ctr"/>
        <c:lblOffset val="100"/>
        <c:noMultiLvlLbl val="0"/>
      </c:catAx>
      <c:valAx>
        <c:axId val="5564111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5640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óttast!$C$125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óttast!$A$126:$A$130</c:f>
              <c:strCache>
                <c:ptCount val="5"/>
                <c:pt idx="0">
                  <c:v>næstum aldrei</c:v>
                </c:pt>
                <c:pt idx="1">
                  <c:v>einstaka sinnum</c:v>
                </c:pt>
                <c:pt idx="2">
                  <c:v>öðru hverju</c:v>
                </c:pt>
                <c:pt idx="3">
                  <c:v>oft</c:v>
                </c:pt>
                <c:pt idx="4">
                  <c:v>næstum alltaf</c:v>
                </c:pt>
              </c:strCache>
            </c:strRef>
          </c:cat>
          <c:val>
            <c:numRef>
              <c:f>óttast!$C$126:$C$130</c:f>
              <c:numCache>
                <c:formatCode>0.0</c:formatCode>
                <c:ptCount val="5"/>
                <c:pt idx="0">
                  <c:v>18.100000000000001</c:v>
                </c:pt>
                <c:pt idx="1">
                  <c:v>19.5</c:v>
                </c:pt>
                <c:pt idx="2">
                  <c:v>21.2</c:v>
                </c:pt>
                <c:pt idx="3">
                  <c:v>27</c:v>
                </c:pt>
                <c:pt idx="4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5-4C20-A057-E7CB1E65AE37}"/>
            </c:ext>
          </c:extLst>
        </c:ser>
        <c:ser>
          <c:idx val="1"/>
          <c:order val="1"/>
          <c:tx>
            <c:strRef>
              <c:f>óttast!$D$125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óttast!$A$126:$A$130</c:f>
              <c:strCache>
                <c:ptCount val="5"/>
                <c:pt idx="0">
                  <c:v>næstum aldrei</c:v>
                </c:pt>
                <c:pt idx="1">
                  <c:v>einstaka sinnum</c:v>
                </c:pt>
                <c:pt idx="2">
                  <c:v>öðru hverju</c:v>
                </c:pt>
                <c:pt idx="3">
                  <c:v>oft</c:v>
                </c:pt>
                <c:pt idx="4">
                  <c:v>næstum alltaf</c:v>
                </c:pt>
              </c:strCache>
            </c:strRef>
          </c:cat>
          <c:val>
            <c:numRef>
              <c:f>óttast!$D$126:$D$130</c:f>
              <c:numCache>
                <c:formatCode>General</c:formatCode>
                <c:ptCount val="5"/>
                <c:pt idx="0">
                  <c:v>16.899999999999999</c:v>
                </c:pt>
                <c:pt idx="1">
                  <c:v>19.2</c:v>
                </c:pt>
                <c:pt idx="2">
                  <c:v>21.1</c:v>
                </c:pt>
                <c:pt idx="3">
                  <c:v>25.8</c:v>
                </c:pt>
                <c:pt idx="4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5-4C20-A057-E7CB1E65AE37}"/>
            </c:ext>
          </c:extLst>
        </c:ser>
        <c:ser>
          <c:idx val="2"/>
          <c:order val="2"/>
          <c:tx>
            <c:strRef>
              <c:f>óttast!$E$125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óttast!$A$126:$A$130</c:f>
              <c:strCache>
                <c:ptCount val="5"/>
                <c:pt idx="0">
                  <c:v>næstum aldrei</c:v>
                </c:pt>
                <c:pt idx="1">
                  <c:v>einstaka sinnum</c:v>
                </c:pt>
                <c:pt idx="2">
                  <c:v>öðru hverju</c:v>
                </c:pt>
                <c:pt idx="3">
                  <c:v>oft</c:v>
                </c:pt>
                <c:pt idx="4">
                  <c:v>næstum alltaf</c:v>
                </c:pt>
              </c:strCache>
            </c:strRef>
          </c:cat>
          <c:val>
            <c:numRef>
              <c:f>óttast!$E$126:$E$130</c:f>
              <c:numCache>
                <c:formatCode>0.0</c:formatCode>
                <c:ptCount val="5"/>
                <c:pt idx="0">
                  <c:v>14.3</c:v>
                </c:pt>
                <c:pt idx="1">
                  <c:v>19.8</c:v>
                </c:pt>
                <c:pt idx="2">
                  <c:v>29.5</c:v>
                </c:pt>
                <c:pt idx="3">
                  <c:v>22.1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5-4C20-A057-E7CB1E65A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5688208"/>
        <c:axId val="465686640"/>
      </c:barChart>
      <c:catAx>
        <c:axId val="465688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686640"/>
        <c:crosses val="autoZero"/>
        <c:auto val="1"/>
        <c:lblAlgn val="ctr"/>
        <c:lblOffset val="100"/>
        <c:noMultiLvlLbl val="0"/>
      </c:catAx>
      <c:valAx>
        <c:axId val="4656866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68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'Hve lengi staðið'!$B$83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'Hve lengi staðið'!$A$84:$A$87</c:f>
              <c:strCache>
                <c:ptCount val="4"/>
                <c:pt idx="0">
                  <c:v>ekki orðið fyrir einelti</c:v>
                </c:pt>
                <c:pt idx="1">
                  <c:v>ekki haft samband</c:v>
                </c:pt>
                <c:pt idx="2">
                  <c:v>einu sinni haft samband</c:v>
                </c:pt>
                <c:pt idx="3">
                  <c:v>oft haft samband við skólann</c:v>
                </c:pt>
              </c:strCache>
            </c:strRef>
          </c:cat>
          <c:val>
            <c:numRef>
              <c:f>'Hve lengi staðið'!$B$84:$B$87</c:f>
            </c:numRef>
          </c:val>
          <c:extLst>
            <c:ext xmlns:c16="http://schemas.microsoft.com/office/drawing/2014/chart" uri="{C3380CC4-5D6E-409C-BE32-E72D297353CC}">
              <c16:uniqueId val="{00000000-8CFB-4F80-8EDD-E747C7FFA22B}"/>
            </c:ext>
          </c:extLst>
        </c:ser>
        <c:ser>
          <c:idx val="1"/>
          <c:order val="1"/>
          <c:tx>
            <c:strRef>
              <c:f>'Hve lengi staðið'!$C$83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'Hve lengi staðið'!$A$84:$A$87</c:f>
              <c:strCache>
                <c:ptCount val="4"/>
                <c:pt idx="0">
                  <c:v>ekki orðið fyrir einelti</c:v>
                </c:pt>
                <c:pt idx="1">
                  <c:v>ekki haft samband</c:v>
                </c:pt>
                <c:pt idx="2">
                  <c:v>einu sinni haft samband</c:v>
                </c:pt>
                <c:pt idx="3">
                  <c:v>oft haft samband við skólann</c:v>
                </c:pt>
              </c:strCache>
            </c:strRef>
          </c:cat>
          <c:val>
            <c:numRef>
              <c:f>'Hve lengi staðið'!$C$84:$C$87</c:f>
            </c:numRef>
          </c:val>
          <c:extLst>
            <c:ext xmlns:c16="http://schemas.microsoft.com/office/drawing/2014/chart" uri="{C3380CC4-5D6E-409C-BE32-E72D297353CC}">
              <c16:uniqueId val="{00000001-8CFB-4F80-8EDD-E747C7FFA22B}"/>
            </c:ext>
          </c:extLst>
        </c:ser>
        <c:ser>
          <c:idx val="2"/>
          <c:order val="2"/>
          <c:tx>
            <c:strRef>
              <c:f>'Hve lengi staðið'!$D$83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'Hve lengi staðið'!$A$84:$A$87</c:f>
              <c:strCache>
                <c:ptCount val="4"/>
                <c:pt idx="0">
                  <c:v>ekki orðið fyrir einelti</c:v>
                </c:pt>
                <c:pt idx="1">
                  <c:v>ekki haft samband</c:v>
                </c:pt>
                <c:pt idx="2">
                  <c:v>einu sinni haft samband</c:v>
                </c:pt>
                <c:pt idx="3">
                  <c:v>oft haft samband við skólann</c:v>
                </c:pt>
              </c:strCache>
            </c:strRef>
          </c:cat>
          <c:val>
            <c:numRef>
              <c:f>'Hve lengi staðið'!$D$84:$D$87</c:f>
            </c:numRef>
          </c:val>
          <c:extLst>
            <c:ext xmlns:c16="http://schemas.microsoft.com/office/drawing/2014/chart" uri="{C3380CC4-5D6E-409C-BE32-E72D297353CC}">
              <c16:uniqueId val="{00000002-8CFB-4F80-8EDD-E747C7FFA22B}"/>
            </c:ext>
          </c:extLst>
        </c:ser>
        <c:ser>
          <c:idx val="3"/>
          <c:order val="3"/>
          <c:tx>
            <c:strRef>
              <c:f>'Hve lengi staðið'!$E$83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staðið'!$A$84:$A$87</c:f>
              <c:strCache>
                <c:ptCount val="4"/>
                <c:pt idx="0">
                  <c:v>ekki orðið fyrir einelti</c:v>
                </c:pt>
                <c:pt idx="1">
                  <c:v>ekki haft samband</c:v>
                </c:pt>
                <c:pt idx="2">
                  <c:v>einu sinni haft samband</c:v>
                </c:pt>
                <c:pt idx="3">
                  <c:v>oft haft samband við skólann</c:v>
                </c:pt>
              </c:strCache>
            </c:strRef>
          </c:cat>
          <c:val>
            <c:numRef>
              <c:f>'Hve lengi staðið'!$E$84:$E$87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FB-4F80-8EDD-E747C7FFA22B}"/>
            </c:ext>
          </c:extLst>
        </c:ser>
        <c:ser>
          <c:idx val="4"/>
          <c:order val="4"/>
          <c:tx>
            <c:strRef>
              <c:f>'Hve lengi staðið'!$F$83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staðið'!$A$84:$A$87</c:f>
              <c:strCache>
                <c:ptCount val="4"/>
                <c:pt idx="0">
                  <c:v>ekki orðið fyrir einelti</c:v>
                </c:pt>
                <c:pt idx="1">
                  <c:v>ekki haft samband</c:v>
                </c:pt>
                <c:pt idx="2">
                  <c:v>einu sinni haft samband</c:v>
                </c:pt>
                <c:pt idx="3">
                  <c:v>oft haft samband við skólann</c:v>
                </c:pt>
              </c:strCache>
            </c:strRef>
          </c:cat>
          <c:val>
            <c:numRef>
              <c:f>'Hve lengi staðið'!$F$84:$F$87</c:f>
              <c:numCache>
                <c:formatCode>General</c:formatCode>
                <c:ptCount val="4"/>
                <c:pt idx="0">
                  <c:v>28.6</c:v>
                </c:pt>
                <c:pt idx="1">
                  <c:v>14.3</c:v>
                </c:pt>
                <c:pt idx="2">
                  <c:v>0</c:v>
                </c:pt>
                <c:pt idx="3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FB-4F80-8EDD-E747C7FFA22B}"/>
            </c:ext>
          </c:extLst>
        </c:ser>
        <c:ser>
          <c:idx val="5"/>
          <c:order val="5"/>
          <c:tx>
            <c:strRef>
              <c:f>'Hve lengi staðið'!$G$83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staðið'!$A$84:$A$87</c:f>
              <c:strCache>
                <c:ptCount val="4"/>
                <c:pt idx="0">
                  <c:v>ekki orðið fyrir einelti</c:v>
                </c:pt>
                <c:pt idx="1">
                  <c:v>ekki haft samband</c:v>
                </c:pt>
                <c:pt idx="2">
                  <c:v>einu sinni haft samband</c:v>
                </c:pt>
                <c:pt idx="3">
                  <c:v>oft haft samband við skólann</c:v>
                </c:pt>
              </c:strCache>
            </c:strRef>
          </c:cat>
          <c:val>
            <c:numRef>
              <c:f>'Hve lengi staðið'!$G$84:$G$87</c:f>
              <c:numCache>
                <c:formatCode>General</c:formatCode>
                <c:ptCount val="4"/>
                <c:pt idx="0">
                  <c:v>21.4</c:v>
                </c:pt>
                <c:pt idx="1">
                  <c:v>28.6</c:v>
                </c:pt>
                <c:pt idx="2">
                  <c:v>35.700000000000003</c:v>
                </c:pt>
                <c:pt idx="3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FB-4F80-8EDD-E747C7FFA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5688600"/>
        <c:axId val="470415144"/>
      </c:barChart>
      <c:catAx>
        <c:axId val="465688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0415144"/>
        <c:crosses val="autoZero"/>
        <c:auto val="1"/>
        <c:lblAlgn val="ctr"/>
        <c:lblOffset val="100"/>
        <c:noMultiLvlLbl val="0"/>
      </c:catAx>
      <c:valAx>
        <c:axId val="47041514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68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ég hef ekki orðið fyrir einelti undanfarna mánuði</c:v>
                </c:pt>
                <c:pt idx="1">
                  <c:v>mér hefur ekki fundist þetta sérstaklega óþægilegt</c:v>
                </c:pt>
                <c:pt idx="2">
                  <c:v>mér hefur fundist þetta óþægilegt</c:v>
                </c:pt>
                <c:pt idx="3">
                  <c:v>mér hefur fundist þetta vont og særandi</c:v>
                </c:pt>
                <c:pt idx="4">
                  <c:v>mér hefur fundist þetta hræðilegt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87.2</c:v>
                </c:pt>
                <c:pt idx="1">
                  <c:v>4.5999999999999996</c:v>
                </c:pt>
                <c:pt idx="2">
                  <c:v>3.2</c:v>
                </c:pt>
                <c:pt idx="3">
                  <c:v>2.2999999999999998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B-493A-9E60-7B4C77A70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0416712"/>
        <c:axId val="470417104"/>
      </c:barChart>
      <c:catAx>
        <c:axId val="470416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0417104"/>
        <c:crosses val="autoZero"/>
        <c:auto val="1"/>
        <c:lblAlgn val="ctr"/>
        <c:lblOffset val="100"/>
        <c:noMultiLvlLbl val="0"/>
      </c:catAx>
      <c:valAx>
        <c:axId val="47041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04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 1 '!$A$34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 1 '!$B$33:$D$33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'!$B$34:$D$34</c:f>
            </c:numRef>
          </c:val>
          <c:extLst>
            <c:ext xmlns:c16="http://schemas.microsoft.com/office/drawing/2014/chart" uri="{C3380CC4-5D6E-409C-BE32-E72D297353CC}">
              <c16:uniqueId val="{00000000-E186-4550-84F6-701BE9EF1B20}"/>
            </c:ext>
          </c:extLst>
        </c:ser>
        <c:ser>
          <c:idx val="1"/>
          <c:order val="1"/>
          <c:tx>
            <c:strRef>
              <c:f>'sp 1 '!$A$35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 1 '!$B$33:$D$33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'!$B$35:$D$35</c:f>
            </c:numRef>
          </c:val>
          <c:extLst>
            <c:ext xmlns:c16="http://schemas.microsoft.com/office/drawing/2014/chart" uri="{C3380CC4-5D6E-409C-BE32-E72D297353CC}">
              <c16:uniqueId val="{00000001-E186-4550-84F6-701BE9EF1B20}"/>
            </c:ext>
          </c:extLst>
        </c:ser>
        <c:ser>
          <c:idx val="2"/>
          <c:order val="2"/>
          <c:tx>
            <c:strRef>
              <c:f>'sp 1 '!$A$36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 1 '!$B$33:$D$33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'!$B$36:$D$36</c:f>
            </c:numRef>
          </c:val>
          <c:extLst>
            <c:ext xmlns:c16="http://schemas.microsoft.com/office/drawing/2014/chart" uri="{C3380CC4-5D6E-409C-BE32-E72D297353CC}">
              <c16:uniqueId val="{00000002-E186-4550-84F6-701BE9EF1B20}"/>
            </c:ext>
          </c:extLst>
        </c:ser>
        <c:ser>
          <c:idx val="3"/>
          <c:order val="3"/>
          <c:tx>
            <c:strRef>
              <c:f>'sp 1 '!$A$37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'!$B$33:$D$33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'!$B$37:$D$37</c:f>
              <c:numCache>
                <c:formatCode>0.0</c:formatCode>
                <c:ptCount val="3"/>
                <c:pt idx="0">
                  <c:v>13.138686131386862</c:v>
                </c:pt>
                <c:pt idx="1">
                  <c:v>17.391304347826086</c:v>
                </c:pt>
                <c:pt idx="2">
                  <c:v>10.683760683760683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86-4550-84F6-701BE9EF1B20}"/>
            </c:ext>
          </c:extLst>
        </c:ser>
        <c:ser>
          <c:idx val="4"/>
          <c:order val="4"/>
          <c:tx>
            <c:strRef>
              <c:f>'sp 1 '!$A$38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'!$B$33:$D$33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'!$B$38:$D$38</c:f>
              <c:numCache>
                <c:formatCode>0.0</c:formatCode>
                <c:ptCount val="3"/>
                <c:pt idx="0">
                  <c:v>15.503875968992247</c:v>
                </c:pt>
                <c:pt idx="1">
                  <c:v>17.391304347826086</c:v>
                </c:pt>
                <c:pt idx="2">
                  <c:v>16.289592760180994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86-4550-84F6-701BE9EF1B20}"/>
            </c:ext>
          </c:extLst>
        </c:ser>
        <c:ser>
          <c:idx val="5"/>
          <c:order val="5"/>
          <c:tx>
            <c:strRef>
              <c:f>'sp 1 '!$A$39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'!$B$33:$D$33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'!$B$39:$D$39</c:f>
              <c:numCache>
                <c:formatCode>General</c:formatCode>
                <c:ptCount val="3"/>
                <c:pt idx="0">
                  <c:v>20.7</c:v>
                </c:pt>
                <c:pt idx="1">
                  <c:v>13.5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86-4550-84F6-701BE9EF1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061592"/>
        <c:axId val="543058848"/>
      </c:barChart>
      <c:catAx>
        <c:axId val="54306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58848"/>
        <c:crosses val="autoZero"/>
        <c:auto val="1"/>
        <c:lblAlgn val="ctr"/>
        <c:lblOffset val="100"/>
        <c:noMultiLvlLbl val="0"/>
      </c:catAx>
      <c:valAx>
        <c:axId val="543058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615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 1 '!$A$22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 1 '!$B$21:$D$21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'!$B$22:$D$22</c:f>
            </c:numRef>
          </c:val>
          <c:extLst>
            <c:ext xmlns:c16="http://schemas.microsoft.com/office/drawing/2014/chart" uri="{C3380CC4-5D6E-409C-BE32-E72D297353CC}">
              <c16:uniqueId val="{00000000-7278-464F-B732-426E41B474F3}"/>
            </c:ext>
          </c:extLst>
        </c:ser>
        <c:ser>
          <c:idx val="1"/>
          <c:order val="1"/>
          <c:tx>
            <c:strRef>
              <c:f>'sp 1 '!$A$23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 1 '!$B$21:$D$21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'!$B$23:$D$23</c:f>
            </c:numRef>
          </c:val>
          <c:extLst>
            <c:ext xmlns:c16="http://schemas.microsoft.com/office/drawing/2014/chart" uri="{C3380CC4-5D6E-409C-BE32-E72D297353CC}">
              <c16:uniqueId val="{00000001-7278-464F-B732-426E41B474F3}"/>
            </c:ext>
          </c:extLst>
        </c:ser>
        <c:ser>
          <c:idx val="2"/>
          <c:order val="2"/>
          <c:tx>
            <c:strRef>
              <c:f>'sp 1 '!$A$24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 1 '!$B$21:$D$21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'!$B$24:$D$24</c:f>
            </c:numRef>
          </c:val>
          <c:extLst>
            <c:ext xmlns:c16="http://schemas.microsoft.com/office/drawing/2014/chart" uri="{C3380CC4-5D6E-409C-BE32-E72D297353CC}">
              <c16:uniqueId val="{00000002-7278-464F-B732-426E41B474F3}"/>
            </c:ext>
          </c:extLst>
        </c:ser>
        <c:ser>
          <c:idx val="3"/>
          <c:order val="3"/>
          <c:tx>
            <c:strRef>
              <c:f>'sp 1 '!$A$25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'!$B$21:$D$21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'!$B$25:$D$25</c:f>
              <c:numCache>
                <c:formatCode>0.0</c:formatCode>
                <c:ptCount val="3"/>
                <c:pt idx="0">
                  <c:v>2.9197080291970803</c:v>
                </c:pt>
                <c:pt idx="1">
                  <c:v>1.0309278350515463</c:v>
                </c:pt>
                <c:pt idx="2">
                  <c:v>2.1367521367521367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8-464F-B732-426E41B474F3}"/>
            </c:ext>
          </c:extLst>
        </c:ser>
        <c:ser>
          <c:idx val="4"/>
          <c:order val="4"/>
          <c:tx>
            <c:strRef>
              <c:f>'sp 1 '!$A$26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'!$B$21:$D$21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'!$B$26:$D$26</c:f>
              <c:numCache>
                <c:formatCode>0.0</c:formatCode>
                <c:ptCount val="3"/>
                <c:pt idx="0">
                  <c:v>3.8759689922480618</c:v>
                </c:pt>
                <c:pt idx="1">
                  <c:v>2.1739130434782608</c:v>
                </c:pt>
                <c:pt idx="2">
                  <c:v>3.1674208144796379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8-464F-B732-426E41B474F3}"/>
            </c:ext>
          </c:extLst>
        </c:ser>
        <c:ser>
          <c:idx val="5"/>
          <c:order val="5"/>
          <c:tx>
            <c:strRef>
              <c:f>'sp 1 '!$A$27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1 '!$B$21:$D$21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1 '!$B$27:$D$27</c:f>
              <c:numCache>
                <c:formatCode>0.0</c:formatCode>
                <c:ptCount val="3"/>
                <c:pt idx="0">
                  <c:v>3.4482758620689653</c:v>
                </c:pt>
                <c:pt idx="1">
                  <c:v>2.8846153846153846</c:v>
                </c:pt>
                <c:pt idx="2">
                  <c:v>3.1818181818181817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78-464F-B732-426E41B47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061984"/>
        <c:axId val="543060416"/>
      </c:barChart>
      <c:catAx>
        <c:axId val="5430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60416"/>
        <c:crosses val="autoZero"/>
        <c:auto val="1"/>
        <c:lblAlgn val="ctr"/>
        <c:lblOffset val="100"/>
        <c:noMultiLvlLbl val="0"/>
      </c:catAx>
      <c:valAx>
        <c:axId val="543060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s-I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 2'!$B$11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2'!$A$12:$A$14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2'!$B$12:$B$14</c:f>
              <c:numCache>
                <c:formatCode>0.0</c:formatCode>
                <c:ptCount val="3"/>
                <c:pt idx="0">
                  <c:v>3.6496350364963499</c:v>
                </c:pt>
                <c:pt idx="1">
                  <c:v>7.216494845360824</c:v>
                </c:pt>
                <c:pt idx="2">
                  <c:v>5.1282051282051277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2-40ED-9CE4-FD340F104C81}"/>
            </c:ext>
          </c:extLst>
        </c:ser>
        <c:ser>
          <c:idx val="1"/>
          <c:order val="1"/>
          <c:tx>
            <c:strRef>
              <c:f>'sp 2'!$C$11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2'!$A$12:$A$14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2'!$C$12:$C$14</c:f>
              <c:numCache>
                <c:formatCode>0.0</c:formatCode>
                <c:ptCount val="3"/>
                <c:pt idx="0">
                  <c:v>2.34375</c:v>
                </c:pt>
                <c:pt idx="1">
                  <c:v>5.4347826086956497</c:v>
                </c:pt>
                <c:pt idx="2">
                  <c:v>4.0909090909090899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2-40ED-9CE4-FD340F104C81}"/>
            </c:ext>
          </c:extLst>
        </c:ser>
        <c:ser>
          <c:idx val="2"/>
          <c:order val="2"/>
          <c:tx>
            <c:strRef>
              <c:f>'sp 2'!$D$11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 2'!$A$12:$A$14</c:f>
              <c:strCache>
                <c:ptCount val="3"/>
                <c:pt idx="0">
                  <c:v>kk</c:v>
                </c:pt>
                <c:pt idx="1">
                  <c:v>kvk</c:v>
                </c:pt>
                <c:pt idx="2">
                  <c:v>bæði kyn</c:v>
                </c:pt>
              </c:strCache>
            </c:strRef>
          </c:cat>
          <c:val>
            <c:numRef>
              <c:f>'sp 2'!$D$12:$D$14</c:f>
              <c:numCache>
                <c:formatCode>0.0</c:formatCode>
                <c:ptCount val="3"/>
                <c:pt idx="0">
                  <c:v>4.2735042735042734</c:v>
                </c:pt>
                <c:pt idx="1">
                  <c:v>4.8076923076923084</c:v>
                </c:pt>
                <c:pt idx="2">
                  <c:v>4.5248868778280542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2-40ED-9CE4-FD340F104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16048"/>
        <c:axId val="465365064"/>
      </c:barChart>
      <c:catAx>
        <c:axId val="21071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s-I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5365064"/>
        <c:crosses val="autoZero"/>
        <c:auto val="1"/>
        <c:lblAlgn val="ctr"/>
        <c:lblOffset val="100"/>
        <c:noMultiLvlLbl val="0"/>
      </c:catAx>
      <c:valAx>
        <c:axId val="46536506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7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s-I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einelti!$B$3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einelti!$A$4:$A$9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einelti!$B$4:$B$9</c:f>
              <c:numCache>
                <c:formatCode>0.0</c:formatCode>
                <c:ptCount val="3"/>
                <c:pt idx="0">
                  <c:v>7.2992700729926998</c:v>
                </c:pt>
                <c:pt idx="1">
                  <c:v>3.8759689922480618</c:v>
                </c:pt>
                <c:pt idx="2">
                  <c:v>7.7586206896551726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F-4392-933C-3EC5E414A1C9}"/>
            </c:ext>
          </c:extLst>
        </c:ser>
        <c:ser>
          <c:idx val="1"/>
          <c:order val="1"/>
          <c:tx>
            <c:strRef>
              <c:f>einelti!$C$3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einelti!$A$4:$A$9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einelti!$C$4:$C$9</c:f>
              <c:numCache>
                <c:formatCode>0.0</c:formatCode>
                <c:ptCount val="3"/>
                <c:pt idx="0" formatCode="General">
                  <c:v>0</c:v>
                </c:pt>
                <c:pt idx="1">
                  <c:v>3.2258064516128995</c:v>
                </c:pt>
                <c:pt idx="2">
                  <c:v>4.8076923076923084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F-4392-933C-3EC5E414A1C9}"/>
            </c:ext>
          </c:extLst>
        </c:ser>
        <c:ser>
          <c:idx val="2"/>
          <c:order val="2"/>
          <c:tx>
            <c:strRef>
              <c:f>einelti!$D$3</c:f>
              <c:strCache>
                <c:ptCount val="1"/>
                <c:pt idx="0">
                  <c:v>bæði kyn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einelti!$A$4:$A$9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einelti!$D$4:$D$9</c:f>
              <c:numCache>
                <c:formatCode>0.0</c:formatCode>
                <c:ptCount val="3"/>
                <c:pt idx="0">
                  <c:v>4.2735042735042734</c:v>
                </c:pt>
                <c:pt idx="1">
                  <c:v>3.6036036036036001</c:v>
                </c:pt>
                <c:pt idx="2">
                  <c:v>6.3636363636363633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CF-4392-933C-3EC5E414A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638864"/>
        <c:axId val="433638472"/>
      </c:barChart>
      <c:catAx>
        <c:axId val="43363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s-I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33638472"/>
        <c:crosses val="autoZero"/>
        <c:auto val="1"/>
        <c:lblAlgn val="ctr"/>
        <c:lblOffset val="100"/>
        <c:noMultiLvlLbl val="0"/>
      </c:catAx>
      <c:valAx>
        <c:axId val="4336384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3363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s-I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einelti!$B$30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einelti!$A$31:$A$33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einelti!$B$31:$B$33</c:f>
              <c:numCache>
                <c:formatCode>0.0</c:formatCode>
                <c:ptCount val="3"/>
                <c:pt idx="0">
                  <c:v>92.700729927007302</c:v>
                </c:pt>
                <c:pt idx="1">
                  <c:v>96.124031007751938</c:v>
                </c:pt>
                <c:pt idx="2">
                  <c:v>92.241379310344826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0-488C-ADA4-6D98D142BFB0}"/>
            </c:ext>
          </c:extLst>
        </c:ser>
        <c:ser>
          <c:idx val="1"/>
          <c:order val="1"/>
          <c:tx>
            <c:strRef>
              <c:f>einelti!$C$30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einelti!$A$31:$A$33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einelti!$C$31:$C$33</c:f>
              <c:numCache>
                <c:formatCode>0.0</c:formatCode>
                <c:ptCount val="3"/>
                <c:pt idx="0">
                  <c:v>100</c:v>
                </c:pt>
                <c:pt idx="1">
                  <c:v>96.774193548387103</c:v>
                </c:pt>
                <c:pt idx="2">
                  <c:v>95.192307692307693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0-488C-ADA4-6D98D142BFB0}"/>
            </c:ext>
          </c:extLst>
        </c:ser>
        <c:ser>
          <c:idx val="2"/>
          <c:order val="2"/>
          <c:tx>
            <c:strRef>
              <c:f>einelti!$D$30</c:f>
              <c:strCache>
                <c:ptCount val="1"/>
                <c:pt idx="0">
                  <c:v>bæði kyn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einelti!$A$31:$A$33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einelti!$D$31:$D$33</c:f>
              <c:numCache>
                <c:formatCode>0.0</c:formatCode>
                <c:ptCount val="3"/>
                <c:pt idx="0">
                  <c:v>91.452991452991455</c:v>
                </c:pt>
                <c:pt idx="1">
                  <c:v>96.396396396396398</c:v>
                </c:pt>
                <c:pt idx="2">
                  <c:v>93.63636363636364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60-488C-ADA4-6D98D142B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397472"/>
        <c:axId val="473104552"/>
      </c:barChart>
      <c:catAx>
        <c:axId val="4693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s-I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3104552"/>
        <c:crosses val="autoZero"/>
        <c:auto val="1"/>
        <c:lblAlgn val="ctr"/>
        <c:lblOffset val="100"/>
        <c:noMultiLvlLbl val="0"/>
      </c:catAx>
      <c:valAx>
        <c:axId val="4731045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693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s-I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33301671866348"/>
          <c:y val="9.5314354133481577E-2"/>
          <c:w val="0.53064896482084578"/>
          <c:h val="0.82033391288798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'Hve lengi staðið'!$B$2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'Hve lengi staðið'!$A$3:$A$8</c:f>
              <c:strCache>
                <c:ptCount val="6"/>
                <c:pt idx="0">
                  <c:v>Ég hef ekki orðið fyrir einelti í skólanum</c:v>
                </c:pt>
                <c:pt idx="1">
                  <c:v>Það stóð í viku til hálfan mánuð</c:v>
                </c:pt>
                <c:pt idx="2">
                  <c:v>Það stóð í um það bil mánuð</c:v>
                </c:pt>
                <c:pt idx="3">
                  <c:v>Það hefur staðið yfir í um það bil hálft ár</c:v>
                </c:pt>
                <c:pt idx="4">
                  <c:v>Það hefur staðið yfir í um það bil eitt ár</c:v>
                </c:pt>
                <c:pt idx="5">
                  <c:v>Það hefur staðið yfir í mörg ár</c:v>
                </c:pt>
              </c:strCache>
            </c:strRef>
          </c:cat>
          <c:val>
            <c:numRef>
              <c:f>'Hve lengi staðið'!$B$3:$B$8</c:f>
            </c:numRef>
          </c:val>
          <c:extLst>
            <c:ext xmlns:c16="http://schemas.microsoft.com/office/drawing/2014/chart" uri="{C3380CC4-5D6E-409C-BE32-E72D297353CC}">
              <c16:uniqueId val="{00000000-6116-4470-9091-9161B7259416}"/>
            </c:ext>
          </c:extLst>
        </c:ser>
        <c:ser>
          <c:idx val="1"/>
          <c:order val="1"/>
          <c:tx>
            <c:strRef>
              <c:f>'Hve lengi staðið'!$C$2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'Hve lengi staðið'!$A$3:$A$8</c:f>
              <c:strCache>
                <c:ptCount val="6"/>
                <c:pt idx="0">
                  <c:v>Ég hef ekki orðið fyrir einelti í skólanum</c:v>
                </c:pt>
                <c:pt idx="1">
                  <c:v>Það stóð í viku til hálfan mánuð</c:v>
                </c:pt>
                <c:pt idx="2">
                  <c:v>Það stóð í um það bil mánuð</c:v>
                </c:pt>
                <c:pt idx="3">
                  <c:v>Það hefur staðið yfir í um það bil hálft ár</c:v>
                </c:pt>
                <c:pt idx="4">
                  <c:v>Það hefur staðið yfir í um það bil eitt ár</c:v>
                </c:pt>
                <c:pt idx="5">
                  <c:v>Það hefur staðið yfir í mörg ár</c:v>
                </c:pt>
              </c:strCache>
            </c:strRef>
          </c:cat>
          <c:val>
            <c:numRef>
              <c:f>'Hve lengi staðið'!$C$3:$C$8</c:f>
            </c:numRef>
          </c:val>
          <c:extLst>
            <c:ext xmlns:c16="http://schemas.microsoft.com/office/drawing/2014/chart" uri="{C3380CC4-5D6E-409C-BE32-E72D297353CC}">
              <c16:uniqueId val="{00000001-6116-4470-9091-9161B7259416}"/>
            </c:ext>
          </c:extLst>
        </c:ser>
        <c:ser>
          <c:idx val="2"/>
          <c:order val="2"/>
          <c:tx>
            <c:strRef>
              <c:f>'Hve lengi staðið'!$D$2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'Hve lengi staðið'!$A$3:$A$8</c:f>
              <c:strCache>
                <c:ptCount val="6"/>
                <c:pt idx="0">
                  <c:v>Ég hef ekki orðið fyrir einelti í skólanum</c:v>
                </c:pt>
                <c:pt idx="1">
                  <c:v>Það stóð í viku til hálfan mánuð</c:v>
                </c:pt>
                <c:pt idx="2">
                  <c:v>Það stóð í um það bil mánuð</c:v>
                </c:pt>
                <c:pt idx="3">
                  <c:v>Það hefur staðið yfir í um það bil hálft ár</c:v>
                </c:pt>
                <c:pt idx="4">
                  <c:v>Það hefur staðið yfir í um það bil eitt ár</c:v>
                </c:pt>
                <c:pt idx="5">
                  <c:v>Það hefur staðið yfir í mörg ár</c:v>
                </c:pt>
              </c:strCache>
            </c:strRef>
          </c:cat>
          <c:val>
            <c:numRef>
              <c:f>'Hve lengi staðið'!$D$3:$D$8</c:f>
            </c:numRef>
          </c:val>
          <c:extLst>
            <c:ext xmlns:c16="http://schemas.microsoft.com/office/drawing/2014/chart" uri="{C3380CC4-5D6E-409C-BE32-E72D297353CC}">
              <c16:uniqueId val="{00000002-6116-4470-9091-9161B7259416}"/>
            </c:ext>
          </c:extLst>
        </c:ser>
        <c:ser>
          <c:idx val="3"/>
          <c:order val="3"/>
          <c:tx>
            <c:strRef>
              <c:f>'Hve lengi staðið'!$E$2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staðið'!$A$3:$A$8</c:f>
              <c:strCache>
                <c:ptCount val="6"/>
                <c:pt idx="0">
                  <c:v>Ég hef ekki orðið fyrir einelti í skólanum</c:v>
                </c:pt>
                <c:pt idx="1">
                  <c:v>Það stóð í viku til hálfan mánuð</c:v>
                </c:pt>
                <c:pt idx="2">
                  <c:v>Það stóð í um það bil mánuð</c:v>
                </c:pt>
                <c:pt idx="3">
                  <c:v>Það hefur staðið yfir í um það bil hálft ár</c:v>
                </c:pt>
                <c:pt idx="4">
                  <c:v>Það hefur staðið yfir í um það bil eitt ár</c:v>
                </c:pt>
                <c:pt idx="5">
                  <c:v>Það hefur staðið yfir í mörg ár</c:v>
                </c:pt>
              </c:strCache>
            </c:strRef>
          </c:cat>
          <c:val>
            <c:numRef>
              <c:f>'Hve lengi staðið'!$E$3:$E$8</c:f>
              <c:numCache>
                <c:formatCode>General</c:formatCode>
                <c:ptCount val="6"/>
                <c:pt idx="0">
                  <c:v>10</c:v>
                </c:pt>
                <c:pt idx="1">
                  <c:v>0</c:v>
                </c:pt>
                <c:pt idx="2">
                  <c:v>20</c:v>
                </c:pt>
                <c:pt idx="3">
                  <c:v>0</c:v>
                </c:pt>
                <c:pt idx="4">
                  <c:v>30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16-4470-9091-9161B7259416}"/>
            </c:ext>
          </c:extLst>
        </c:ser>
        <c:ser>
          <c:idx val="4"/>
          <c:order val="4"/>
          <c:tx>
            <c:strRef>
              <c:f>'Hve lengi staðið'!$F$2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staðið'!$A$3:$A$8</c:f>
              <c:strCache>
                <c:ptCount val="6"/>
                <c:pt idx="0">
                  <c:v>Ég hef ekki orðið fyrir einelti í skólanum</c:v>
                </c:pt>
                <c:pt idx="1">
                  <c:v>Það stóð í viku til hálfan mánuð</c:v>
                </c:pt>
                <c:pt idx="2">
                  <c:v>Það stóð í um það bil mánuð</c:v>
                </c:pt>
                <c:pt idx="3">
                  <c:v>Það hefur staðið yfir í um það bil hálft ár</c:v>
                </c:pt>
                <c:pt idx="4">
                  <c:v>Það hefur staðið yfir í um það bil eitt ár</c:v>
                </c:pt>
                <c:pt idx="5">
                  <c:v>Það hefur staðið yfir í mörg ár</c:v>
                </c:pt>
              </c:strCache>
            </c:strRef>
          </c:cat>
          <c:val>
            <c:numRef>
              <c:f>'Hve lengi staðið'!$F$3:$F$8</c:f>
              <c:numCache>
                <c:formatCode>General</c:formatCode>
                <c:ptCount val="6"/>
                <c:pt idx="0">
                  <c:v>12.5</c:v>
                </c:pt>
                <c:pt idx="1">
                  <c:v>25</c:v>
                </c:pt>
                <c:pt idx="2">
                  <c:v>12.5</c:v>
                </c:pt>
                <c:pt idx="3">
                  <c:v>0</c:v>
                </c:pt>
                <c:pt idx="4">
                  <c:v>37.5</c:v>
                </c:pt>
                <c:pt idx="5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16-4470-9091-9161B7259416}"/>
            </c:ext>
          </c:extLst>
        </c:ser>
        <c:ser>
          <c:idx val="5"/>
          <c:order val="5"/>
          <c:tx>
            <c:strRef>
              <c:f>'Hve lengi staðið'!$G$2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is-I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'Hve lengi staðið'!$A$3:$A$8</c:f>
              <c:strCache>
                <c:ptCount val="6"/>
                <c:pt idx="0">
                  <c:v>Ég hef ekki orðið fyrir einelti í skólanum</c:v>
                </c:pt>
                <c:pt idx="1">
                  <c:v>Það stóð í viku til hálfan mánuð</c:v>
                </c:pt>
                <c:pt idx="2">
                  <c:v>Það stóð í um það bil mánuð</c:v>
                </c:pt>
                <c:pt idx="3">
                  <c:v>Það hefur staðið yfir í um það bil hálft ár</c:v>
                </c:pt>
                <c:pt idx="4">
                  <c:v>Það hefur staðið yfir í um það bil eitt ár</c:v>
                </c:pt>
                <c:pt idx="5">
                  <c:v>Það hefur staðið yfir í mörg ár</c:v>
                </c:pt>
              </c:strCache>
            </c:strRef>
          </c:cat>
          <c:val>
            <c:numRef>
              <c:f>'Hve lengi staðið'!$G$3:$G$8</c:f>
              <c:numCache>
                <c:formatCode>General</c:formatCode>
                <c:ptCount val="6"/>
                <c:pt idx="0">
                  <c:v>14.3</c:v>
                </c:pt>
                <c:pt idx="1">
                  <c:v>21.4</c:v>
                </c:pt>
                <c:pt idx="2">
                  <c:v>14.3</c:v>
                </c:pt>
                <c:pt idx="3">
                  <c:v>14.3</c:v>
                </c:pt>
                <c:pt idx="4">
                  <c:v>21.4</c:v>
                </c:pt>
                <c:pt idx="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16-4470-9091-9161B7259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059632"/>
        <c:axId val="543058064"/>
      </c:barChart>
      <c:catAx>
        <c:axId val="543059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58064"/>
        <c:crosses val="autoZero"/>
        <c:auto val="1"/>
        <c:lblAlgn val="ctr"/>
        <c:lblOffset val="100"/>
        <c:noMultiLvlLbl val="0"/>
      </c:catAx>
      <c:valAx>
        <c:axId val="5430580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s-I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430596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20398614243794"/>
          <c:y val="0.92024993869265337"/>
          <c:w val="0.28358613392453258"/>
          <c:h val="7.4477599030468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s-I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einelti!$B$45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einelti!$A$46:$A$48</c:f>
              <c:strCache>
                <c:ptCount val="3"/>
                <c:pt idx="0">
                  <c:v>Tvisvar eða þrisvar í mánuði</c:v>
                </c:pt>
                <c:pt idx="1">
                  <c:v>Einu sinni í viku</c:v>
                </c:pt>
                <c:pt idx="2">
                  <c:v>Oft í viku</c:v>
                </c:pt>
              </c:strCache>
            </c:strRef>
          </c:cat>
          <c:val>
            <c:numRef>
              <c:f>einelti!$B$46:$B$48</c:f>
              <c:numCache>
                <c:formatCode>General</c:formatCode>
                <c:ptCount val="3"/>
                <c:pt idx="0">
                  <c:v>4.3</c:v>
                </c:pt>
                <c:pt idx="1">
                  <c:v>0.9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9-497E-A967-EDFA543E4A14}"/>
            </c:ext>
          </c:extLst>
        </c:ser>
        <c:ser>
          <c:idx val="1"/>
          <c:order val="1"/>
          <c:tx>
            <c:strRef>
              <c:f>einelti!$C$45</c:f>
              <c:strCache>
                <c:ptCount val="1"/>
                <c:pt idx="0">
                  <c:v>kvk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is-IS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einelti!$A$46:$A$48</c:f>
              <c:strCache>
                <c:ptCount val="3"/>
                <c:pt idx="0">
                  <c:v>Tvisvar eða þrisvar í mánuði</c:v>
                </c:pt>
                <c:pt idx="1">
                  <c:v>Einu sinni í viku</c:v>
                </c:pt>
                <c:pt idx="2">
                  <c:v>Oft í viku</c:v>
                </c:pt>
              </c:strCache>
            </c:strRef>
          </c:cat>
          <c:val>
            <c:numRef>
              <c:f>einelti!$C$46:$C$48</c:f>
              <c:numCache>
                <c:formatCode>General</c:formatCode>
                <c:ptCount val="3"/>
                <c:pt idx="0">
                  <c:v>3.8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9-497E-A967-EDFA543E4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3105728"/>
        <c:axId val="473104160"/>
      </c:barChart>
      <c:catAx>
        <c:axId val="47310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s-I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3104160"/>
        <c:crosses val="autoZero"/>
        <c:auto val="1"/>
        <c:lblAlgn val="ctr"/>
        <c:lblOffset val="100"/>
        <c:noMultiLvlLbl val="0"/>
      </c:catAx>
      <c:valAx>
        <c:axId val="47310416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s-I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7310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is-I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is-IS" sz="2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154" cy="340697"/>
          </a:xfrm>
          <a:prstGeom prst="rect">
            <a:avLst/>
          </a:prstGeom>
        </p:spPr>
        <p:txBody>
          <a:bodyPr vert="horz" lIns="89764" tIns="44883" rIns="89764" bIns="44883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5" y="1"/>
            <a:ext cx="4278154" cy="340697"/>
          </a:xfrm>
          <a:prstGeom prst="rect">
            <a:avLst/>
          </a:prstGeom>
        </p:spPr>
        <p:txBody>
          <a:bodyPr vert="horz" lIns="89764" tIns="44883" rIns="89764" bIns="44883" rtlCol="0"/>
          <a:lstStyle>
            <a:lvl1pPr algn="r">
              <a:defRPr sz="1200"/>
            </a:lvl1pPr>
          </a:lstStyle>
          <a:p>
            <a:fld id="{2286C900-B8ED-42C0-9FAA-C8F9ACF301FC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979"/>
            <a:ext cx="4278154" cy="340697"/>
          </a:xfrm>
          <a:prstGeom prst="rect">
            <a:avLst/>
          </a:prstGeom>
        </p:spPr>
        <p:txBody>
          <a:bodyPr vert="horz" lIns="89764" tIns="44883" rIns="89764" bIns="44883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5" y="6456979"/>
            <a:ext cx="4278154" cy="340697"/>
          </a:xfrm>
          <a:prstGeom prst="rect">
            <a:avLst/>
          </a:prstGeom>
        </p:spPr>
        <p:txBody>
          <a:bodyPr vert="horz" lIns="89764" tIns="44883" rIns="89764" bIns="44883" rtlCol="0" anchor="b"/>
          <a:lstStyle>
            <a:lvl1pPr algn="r">
              <a:defRPr sz="1200"/>
            </a:lvl1pPr>
          </a:lstStyle>
          <a:p>
            <a:fld id="{A9454ADD-4239-464B-8449-E01178A331C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4778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8154" cy="339884"/>
          </a:xfrm>
          <a:prstGeom prst="rect">
            <a:avLst/>
          </a:prstGeom>
        </p:spPr>
        <p:txBody>
          <a:bodyPr vert="horz" lIns="89764" tIns="44883" rIns="89764" bIns="44883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89764" tIns="44883" rIns="89764" bIns="44883" rtlCol="0"/>
          <a:lstStyle>
            <a:lvl1pPr algn="r">
              <a:defRPr sz="1200"/>
            </a:lvl1pPr>
          </a:lstStyle>
          <a:p>
            <a:fld id="{20AF482F-A131-4DE7-95F1-23452B3D0C55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4" tIns="44883" rIns="89764" bIns="44883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89764" tIns="44883" rIns="89764" bIns="448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278154" cy="339884"/>
          </a:xfrm>
          <a:prstGeom prst="rect">
            <a:avLst/>
          </a:prstGeom>
        </p:spPr>
        <p:txBody>
          <a:bodyPr vert="horz" lIns="89764" tIns="44883" rIns="89764" bIns="44883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4"/>
          </a:xfrm>
          <a:prstGeom prst="rect">
            <a:avLst/>
          </a:prstGeom>
        </p:spPr>
        <p:txBody>
          <a:bodyPr vert="horz" lIns="89764" tIns="44883" rIns="89764" bIns="44883" rtlCol="0" anchor="b"/>
          <a:lstStyle>
            <a:lvl1pPr algn="r">
              <a:defRPr sz="1200"/>
            </a:lvl1pPr>
          </a:lstStyle>
          <a:p>
            <a:fld id="{5B41725D-58BD-470B-BDCD-F4531B2BC47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212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2D31-4EE4-42A8-9B16-39F09B65B243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1734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23D5-47F3-4567-80C6-484FCE582219}" type="slidenum">
              <a:rPr lang="is-IS" smtClean="0"/>
              <a:pPr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7315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1725D-58BD-470B-BDCD-F4531B2BC473}" type="slidenum">
              <a:rPr lang="is-IS" smtClean="0"/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8718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23D5-47F3-4567-80C6-484FCE582219}" type="slidenum">
              <a:rPr lang="is-IS" smtClean="0"/>
              <a:pPr/>
              <a:t>34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519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23D5-47F3-4567-80C6-484FCE582219}" type="slidenum">
              <a:rPr lang="is-IS" smtClean="0"/>
              <a:pPr/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544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15460" indent="-507249">
              <a:buFont typeface="+mj-lt"/>
              <a:buAutoNum type="arabicPeriod"/>
            </a:pPr>
            <a:r>
              <a:rPr lang="is-IS" dirty="0" smtClean="0"/>
              <a:t>Vinir og líðan í skólanum  Q R</a:t>
            </a:r>
          </a:p>
          <a:p>
            <a:pPr marL="615460" indent="-507249">
              <a:buFont typeface="+mj-lt"/>
              <a:buAutoNum type="arabicPeriod"/>
            </a:pPr>
            <a:r>
              <a:rPr lang="is-IS" dirty="0" smtClean="0"/>
              <a:t>Mælingar á einelti  A B D E F</a:t>
            </a:r>
          </a:p>
          <a:p>
            <a:pPr marL="615460" indent="-507249">
              <a:buFont typeface="+mj-lt"/>
              <a:buAutoNum type="arabicPeriod"/>
            </a:pPr>
            <a:r>
              <a:rPr lang="is-IS" dirty="0" smtClean="0"/>
              <a:t>Viðbrögð í eineltisaðstæðum  D G</a:t>
            </a:r>
          </a:p>
          <a:p>
            <a:pPr marL="615460" indent="-507249">
              <a:buFont typeface="+mj-lt"/>
              <a:buAutoNum type="arabicPeriod"/>
            </a:pPr>
            <a:r>
              <a:rPr lang="is-IS" dirty="0" smtClean="0"/>
              <a:t>Afstaða til eineltis  H I K O</a:t>
            </a:r>
          </a:p>
          <a:p>
            <a:pPr marL="615460" indent="-507249">
              <a:buFont typeface="+mj-lt"/>
              <a:buAutoNum type="arabicPeriod"/>
            </a:pPr>
            <a:r>
              <a:rPr lang="is-IS" dirty="0" smtClean="0"/>
              <a:t>Hvernig umhverfið bregst við  J K L M N P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23D5-47F3-4567-80C6-484FCE582219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255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2D31-4EE4-42A8-9B16-39F09B65B243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377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2D31-4EE4-42A8-9B16-39F09B65B243}" type="slidenum">
              <a:rPr lang="is-IS" smtClean="0"/>
              <a:pPr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0803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DE353F-D757-4CBA-9BD2-B97FD1250E73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387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s-I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337" indent="-280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056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878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700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8524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7345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6167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4990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90E6549-43D7-464B-A480-CA17F09117CF}" type="slidenum">
              <a:rPr lang="is-IS" smtClean="0">
                <a:latin typeface="Calibri" pitchFamily="34" charset="0"/>
              </a:rPr>
              <a:pPr/>
              <a:t>18</a:t>
            </a:fld>
            <a:endParaRPr lang="is-I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9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s-I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337" indent="-280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056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878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700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8524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7345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6167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4990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90E6549-43D7-464B-A480-CA17F09117CF}" type="slidenum">
              <a:rPr lang="is-IS" smtClean="0">
                <a:latin typeface="Calibri" pitchFamily="34" charset="0"/>
              </a:rPr>
              <a:pPr/>
              <a:t>19</a:t>
            </a:fld>
            <a:endParaRPr lang="is-I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7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s-I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337" indent="-280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056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878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700" indent="-2244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8524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7345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6167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4990" indent="-224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90E6549-43D7-464B-A480-CA17F09117CF}" type="slidenum">
              <a:rPr lang="is-IS" smtClean="0">
                <a:latin typeface="Calibri" pitchFamily="34" charset="0"/>
              </a:rPr>
              <a:pPr/>
              <a:t>20</a:t>
            </a:fld>
            <a:endParaRPr lang="is-I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9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311" indent="-2742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238" indent="-2197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268" indent="-2197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299" indent="-2197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1120" indent="-2197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9944" indent="-2197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28766" indent="-2197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77587" indent="-2197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039545-2B4A-416B-8B76-0DE8899A6519}" type="slidenum">
              <a:rPr lang="is-IS"/>
              <a:pPr>
                <a:spcBef>
                  <a:spcPct val="0"/>
                </a:spcBef>
              </a:pPr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2706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117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3330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01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45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48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908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891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1205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54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354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071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19F1-AF18-4290-8013-D003AF90E161}" type="datetimeFigureOut">
              <a:rPr lang="is-IS" smtClean="0"/>
              <a:t>25.4.2018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CC95-727D-412C-B2BC-AF64CA9842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69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smtClean="0"/>
              <a:t>Niðurstöður </a:t>
            </a:r>
            <a:r>
              <a:rPr lang="is-IS" dirty="0" smtClean="0"/>
              <a:t>Olweusarkönnunar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s-IS" sz="3200" dirty="0" smtClean="0"/>
              <a:t>Kynnt á vorönn 2018</a:t>
            </a:r>
          </a:p>
          <a:p>
            <a:endParaRPr lang="is-IS" sz="3200" dirty="0" smtClean="0"/>
          </a:p>
          <a:p>
            <a:r>
              <a:rPr lang="is-IS" sz="3200" dirty="0"/>
              <a:t>Setbergsskóli</a:t>
            </a:r>
            <a:endParaRPr lang="is-IS" sz="3600" dirty="0" smtClean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OlweusProgram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34" y="4671274"/>
            <a:ext cx="3055101" cy="190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313" y="1981200"/>
            <a:ext cx="7772400" cy="26622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>2. Mælingar á einelti</a:t>
            </a:r>
            <a:endParaRPr lang="is-IS" dirty="0">
              <a:solidFill>
                <a:schemeClr val="tx1"/>
              </a:solidFill>
            </a:endParaRPr>
          </a:p>
        </p:txBody>
      </p:sp>
      <p:pic>
        <p:nvPicPr>
          <p:cNvPr id="3" name="Picture 2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39" y="4746477"/>
            <a:ext cx="2765941" cy="172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9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310" y="107434"/>
            <a:ext cx="11662913" cy="675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s-I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Að vera lagður/lögð í einelti </a:t>
            </a:r>
            <a:endParaRPr lang="is-I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s-I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s-I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Næst koma nokkrar spurningar um einelti. Fyrst ætlum við að skilgreina eða útskýra orðið einelti þannig að þú vitir hverju þú átt að svara. Sagt er að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nemandi sé lagður í einelti þegar annar nemandi eða fleiri nemendur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s-I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segja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meiðandi og óþægileg orð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við hann eða hana, gera grín að honum/henni eða nota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ljót og meiðandi uppnefni</a:t>
            </a:r>
            <a:endParaRPr lang="is-I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virða hann/hana ekki viðlits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eða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útiloka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hann/hana viljandi úr vinahópnum</a:t>
            </a:r>
            <a:endParaRPr lang="is-I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slá, sparka, hárreyta, hrinda eða loka hann/hana inni</a:t>
            </a:r>
            <a:endParaRPr lang="is-I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segja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ósatt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eða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dreifa upplognum rógi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 hann/hana eða senda kvikindislega miða og reyna að fá aðra nemendur til að kunna illa við hann/hana</a:t>
            </a:r>
            <a:endParaRPr lang="is-I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eða gera eitthvað annað sem er óþægilegt.</a:t>
            </a:r>
            <a:endParaRPr lang="is-I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 um einelti að ræða gerist þetta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síendurtekið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(aftur og aftur) og sá sem verður fyrir því </a:t>
            </a:r>
            <a:r>
              <a:rPr lang="is-I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 erfitt með að verja sig</a:t>
            </a: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Ef nemanda er strítt aftur og aftur á óþægilegan og meiðandi hátt er það líka einelti.</a:t>
            </a:r>
            <a:b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það er ekki einelti þegar einhverjum er strítt á góðlátlegan og vingjarnlegan hátt. Það er heldur ekki einelti þegar um það bil jafn sterkir nemendur (jafningjar) slást eða rífast. </a:t>
            </a:r>
            <a:endParaRPr lang="is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b="1" dirty="0" smtClean="0"/>
              <a:t>Hve oft hefur þú orðið fyrir einelti undanfarna mánuði? 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1" y="1643063"/>
            <a:ext cx="8388349" cy="4605337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s-IS" dirty="0" smtClean="0">
                <a:solidFill>
                  <a:srgbClr val="7030A0"/>
                </a:solidFill>
              </a:rPr>
              <a:t>Ef svarið er: 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s-IS" dirty="0" smtClean="0">
                <a:solidFill>
                  <a:srgbClr val="7030A0"/>
                </a:solidFill>
              </a:rPr>
              <a:t> hef ekki orðið fyrir einelti, eða 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s-IS" dirty="0" smtClean="0">
                <a:solidFill>
                  <a:srgbClr val="7030A0"/>
                </a:solidFill>
              </a:rPr>
              <a:t> bara mjög sjaldan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s-IS" dirty="0" smtClean="0">
                <a:solidFill>
                  <a:srgbClr val="7030A0"/>
                </a:solidFill>
              </a:rPr>
              <a:t>	… telst það </a:t>
            </a:r>
            <a:r>
              <a:rPr lang="is-IS" b="1" dirty="0" smtClean="0">
                <a:solidFill>
                  <a:srgbClr val="7030A0"/>
                </a:solidFill>
              </a:rPr>
              <a:t>ekki </a:t>
            </a:r>
            <a:r>
              <a:rPr lang="is-IS" dirty="0" smtClean="0">
                <a:solidFill>
                  <a:srgbClr val="7030A0"/>
                </a:solidFill>
              </a:rPr>
              <a:t>einelti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s-IS" b="1" dirty="0" smtClean="0"/>
              <a:t>Ef</a:t>
            </a:r>
            <a:r>
              <a:rPr lang="is-IS" dirty="0" smtClean="0"/>
              <a:t> svarið er: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s-IS" dirty="0" smtClean="0"/>
              <a:t> 2 eða 3 í mánuði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s-IS" dirty="0" smtClean="0"/>
              <a:t> svona einu sinni í viku</a:t>
            </a:r>
          </a:p>
          <a:p>
            <a:pPr marL="640080" lvl="1" indent="-237744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s-IS" dirty="0" smtClean="0"/>
              <a:t> oft í viku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r>
              <a:rPr lang="is-IS" sz="2800" dirty="0" smtClean="0"/>
              <a:t>… telst það </a:t>
            </a:r>
            <a:r>
              <a:rPr lang="is-IS" sz="2800" b="1" dirty="0" smtClean="0"/>
              <a:t>einelti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endParaRPr lang="is-IS" b="1" dirty="0" smtClean="0"/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r>
              <a:rPr lang="is-IS" dirty="0" smtClean="0"/>
              <a:t>Í nokkrum spurningum er opnað fyrir að skoða líka þá nemendur sem segjast bara stundum vera lagðir í einelti.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endParaRPr lang="is-I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is-I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is-IS" dirty="0"/>
          </a:p>
        </p:txBody>
      </p:sp>
      <p:pic>
        <p:nvPicPr>
          <p:cNvPr id="5" name="Picture 4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2" y="5589241"/>
            <a:ext cx="1919817" cy="80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3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966" cy="2506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Hve</a:t>
            </a:r>
            <a:r>
              <a:rPr lang="en-US" sz="3600" b="1" dirty="0"/>
              <a:t> oft </a:t>
            </a:r>
            <a:r>
              <a:rPr lang="en-US" sz="3600" b="1" dirty="0" err="1"/>
              <a:t>hefur</a:t>
            </a:r>
            <a:r>
              <a:rPr lang="en-US" sz="3600" b="1" dirty="0"/>
              <a:t> </a:t>
            </a:r>
            <a:r>
              <a:rPr lang="en-US" sz="3600" b="1" dirty="0" err="1"/>
              <a:t>þú</a:t>
            </a:r>
            <a:r>
              <a:rPr lang="en-US" sz="3600" b="1" dirty="0"/>
              <a:t> </a:t>
            </a:r>
            <a:r>
              <a:rPr lang="en-US" sz="3600" b="1" dirty="0" err="1"/>
              <a:t>orðið</a:t>
            </a:r>
            <a:r>
              <a:rPr lang="en-US" sz="3600" b="1" dirty="0"/>
              <a:t> </a:t>
            </a:r>
            <a:r>
              <a:rPr lang="en-US" sz="3600" b="1" dirty="0" err="1"/>
              <a:t>fyrir</a:t>
            </a:r>
            <a:r>
              <a:rPr lang="en-US" sz="3600" b="1" dirty="0"/>
              <a:t> </a:t>
            </a:r>
            <a:r>
              <a:rPr lang="en-US" sz="3600" b="1" dirty="0" err="1"/>
              <a:t>einelti</a:t>
            </a:r>
            <a:r>
              <a:rPr lang="en-US" sz="3600" b="1" dirty="0"/>
              <a:t> </a:t>
            </a:r>
            <a:r>
              <a:rPr lang="en-US" sz="3600" b="1" dirty="0" smtClean="0"/>
              <a:t>í </a:t>
            </a:r>
            <a:r>
              <a:rPr lang="en-US" sz="3600" b="1" dirty="0" err="1" smtClean="0"/>
              <a:t>skólanum</a:t>
            </a:r>
            <a:r>
              <a:rPr lang="en-US" sz="3600" b="1" dirty="0" smtClean="0"/>
              <a:t> </a:t>
            </a:r>
            <a:r>
              <a:rPr lang="en-US" sz="3600" b="1" dirty="0" err="1"/>
              <a:t>undanfarna</a:t>
            </a:r>
            <a:r>
              <a:rPr lang="en-US" sz="3600" b="1" dirty="0"/>
              <a:t> </a:t>
            </a:r>
            <a:r>
              <a:rPr lang="en-US" sz="3600" b="1" dirty="0" err="1"/>
              <a:t>mánuði</a:t>
            </a:r>
            <a:r>
              <a:rPr lang="en-US" sz="3600" b="1" dirty="0" smtClean="0"/>
              <a:t>?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is-IS" sz="3100" dirty="0"/>
              <a:t>Samantekt yfir </a:t>
            </a:r>
            <a:r>
              <a:rPr lang="is-IS" sz="3100" b="1" dirty="0"/>
              <a:t>tvisvar til þrisvar í </a:t>
            </a:r>
            <a:r>
              <a:rPr lang="is-IS" sz="3100" b="1" dirty="0" smtClean="0"/>
              <a:t>mánuði, </a:t>
            </a:r>
            <a:br>
              <a:rPr lang="is-IS" sz="3100" b="1" dirty="0" smtClean="0"/>
            </a:br>
            <a:r>
              <a:rPr lang="is-IS" sz="3100" b="1" dirty="0" smtClean="0"/>
              <a:t>svona </a:t>
            </a:r>
            <a:r>
              <a:rPr lang="is-IS" sz="3100" b="1" dirty="0"/>
              <a:t>einu sinni í viku og </a:t>
            </a:r>
            <a:r>
              <a:rPr lang="is-IS" sz="3100" b="1" dirty="0" smtClean="0"/>
              <a:t>oft </a:t>
            </a:r>
            <a:r>
              <a:rPr lang="is-IS" sz="3100" b="1" dirty="0"/>
              <a:t>í </a:t>
            </a:r>
            <a:r>
              <a:rPr lang="is-IS" sz="3100" b="1" dirty="0" smtClean="0"/>
              <a:t>viku </a:t>
            </a:r>
            <a:r>
              <a:rPr lang="is-IS" sz="3100" dirty="0" smtClean="0"/>
              <a:t>(%).</a:t>
            </a:r>
            <a:br>
              <a:rPr lang="is-IS" sz="3100" dirty="0" smtClean="0"/>
            </a:br>
            <a:r>
              <a:rPr lang="is-IS" sz="2700" dirty="0" smtClean="0"/>
              <a:t/>
            </a:r>
            <a:br>
              <a:rPr lang="is-IS" sz="2700" dirty="0" smtClean="0"/>
            </a:br>
            <a:r>
              <a:rPr lang="is-IS" sz="3600" b="1" dirty="0"/>
              <a:t>5. – </a:t>
            </a:r>
            <a:r>
              <a:rPr lang="is-IS" sz="3600" b="1" dirty="0" smtClean="0"/>
              <a:t>10. bekkir</a:t>
            </a:r>
            <a:r>
              <a:rPr lang="en-US" dirty="0"/>
              <a:t/>
            </a:r>
            <a:br>
              <a:rPr lang="en-US" dirty="0"/>
            </a:br>
            <a:endParaRPr lang="is-I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877001"/>
              </p:ext>
            </p:extLst>
          </p:nvPr>
        </p:nvGraphicFramePr>
        <p:xfrm>
          <a:off x="1068224" y="1728317"/>
          <a:ext cx="10032764" cy="457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Hef </a:t>
            </a:r>
            <a:r>
              <a:rPr lang="is-IS" b="1" dirty="0"/>
              <a:t>ekki </a:t>
            </a:r>
            <a:r>
              <a:rPr lang="is-IS" dirty="0"/>
              <a:t>orðið fyrir einelti í skólanum undanfarna </a:t>
            </a:r>
            <a:r>
              <a:rPr lang="is-IS" dirty="0" smtClean="0"/>
              <a:t>mánuði </a:t>
            </a:r>
            <a:r>
              <a:rPr lang="is-IS" b="1" dirty="0" smtClean="0"/>
              <a:t>eða</a:t>
            </a:r>
            <a:r>
              <a:rPr lang="is-IS" dirty="0" smtClean="0"/>
              <a:t> bara </a:t>
            </a:r>
            <a:r>
              <a:rPr lang="is-IS" b="1" dirty="0" smtClean="0"/>
              <a:t>sjaldan </a:t>
            </a:r>
            <a:r>
              <a:rPr lang="is-IS" dirty="0"/>
              <a:t>(%)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12023"/>
              </p:ext>
            </p:extLst>
          </p:nvPr>
        </p:nvGraphicFramePr>
        <p:xfrm>
          <a:off x="1065125" y="2057399"/>
          <a:ext cx="10088545" cy="426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2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456" y="159063"/>
            <a:ext cx="119215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 smtClean="0"/>
              <a:t>Hve lengi hefur þú verið lagður/lögð í einelti</a:t>
            </a:r>
            <a:r>
              <a:rPr lang="is-IS" dirty="0" smtClean="0"/>
              <a:t>?</a:t>
            </a:r>
            <a:br>
              <a:rPr lang="is-IS" dirty="0" smtClean="0"/>
            </a:br>
            <a:r>
              <a:rPr lang="is-IS" sz="3100" dirty="0" smtClean="0"/>
              <a:t>Svör þeirra sem segjast vera lögð í einelti (%)</a:t>
            </a:r>
            <a:r>
              <a:rPr lang="is-IS" dirty="0" smtClean="0"/>
              <a:t/>
            </a:r>
            <a:br>
              <a:rPr lang="is-IS" dirty="0" smtClean="0"/>
            </a:br>
            <a:endParaRPr lang="is-IS" sz="3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83743"/>
              </p:ext>
            </p:extLst>
          </p:nvPr>
        </p:nvGraphicFramePr>
        <p:xfrm>
          <a:off x="763675" y="1165609"/>
          <a:ext cx="10389995" cy="532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8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966" cy="12225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/>
              <a:t>Hve</a:t>
            </a:r>
            <a:r>
              <a:rPr lang="en-US" sz="3100" b="1" dirty="0"/>
              <a:t> oft </a:t>
            </a:r>
            <a:r>
              <a:rPr lang="en-US" sz="3100" b="1" dirty="0" err="1"/>
              <a:t>hefur</a:t>
            </a:r>
            <a:r>
              <a:rPr lang="en-US" sz="3100" b="1" dirty="0"/>
              <a:t> </a:t>
            </a:r>
            <a:r>
              <a:rPr lang="en-US" sz="3100" b="1" dirty="0" err="1"/>
              <a:t>þú</a:t>
            </a:r>
            <a:r>
              <a:rPr lang="en-US" sz="3100" b="1" dirty="0"/>
              <a:t> </a:t>
            </a:r>
            <a:r>
              <a:rPr lang="en-US" sz="3100" b="1" dirty="0" err="1"/>
              <a:t>orðið</a:t>
            </a:r>
            <a:r>
              <a:rPr lang="en-US" sz="3100" b="1" dirty="0"/>
              <a:t> </a:t>
            </a:r>
            <a:r>
              <a:rPr lang="en-US" sz="3100" b="1" dirty="0" err="1"/>
              <a:t>fyrir</a:t>
            </a:r>
            <a:r>
              <a:rPr lang="en-US" sz="3100" b="1" dirty="0"/>
              <a:t> </a:t>
            </a:r>
            <a:r>
              <a:rPr lang="en-US" sz="3100" b="1" dirty="0" err="1"/>
              <a:t>einelti</a:t>
            </a:r>
            <a:r>
              <a:rPr lang="en-US" sz="3100" b="1" dirty="0"/>
              <a:t> </a:t>
            </a:r>
            <a:r>
              <a:rPr lang="en-US" sz="3100" b="1" dirty="0" smtClean="0"/>
              <a:t>í </a:t>
            </a:r>
            <a:r>
              <a:rPr lang="en-US" sz="3100" b="1" dirty="0" err="1" smtClean="0"/>
              <a:t>skólanum</a:t>
            </a:r>
            <a:r>
              <a:rPr lang="en-US" sz="3100" b="1" dirty="0" smtClean="0"/>
              <a:t> </a:t>
            </a:r>
            <a:r>
              <a:rPr lang="en-US" sz="3100" b="1" dirty="0" err="1"/>
              <a:t>undanfarna</a:t>
            </a:r>
            <a:r>
              <a:rPr lang="en-US" sz="3100" b="1" dirty="0"/>
              <a:t> </a:t>
            </a:r>
            <a:r>
              <a:rPr lang="en-US" sz="3100" b="1" dirty="0" err="1"/>
              <a:t>mánuði</a:t>
            </a:r>
            <a:r>
              <a:rPr lang="en-US" sz="3100" b="1" dirty="0" smtClean="0"/>
              <a:t>? </a:t>
            </a:r>
            <a:br>
              <a:rPr lang="en-US" sz="3100" b="1" dirty="0" smtClean="0"/>
            </a:br>
            <a:r>
              <a:rPr lang="is-IS" sz="2700" dirty="0"/>
              <a:t>Svör þeirra sem segjast vera lögð í einelti </a:t>
            </a:r>
            <a:r>
              <a:rPr lang="is-IS" sz="3100" dirty="0"/>
              <a:t>(%) </a:t>
            </a:r>
            <a:r>
              <a:rPr lang="en-US" sz="3100" b="1" dirty="0" smtClean="0"/>
              <a:t>5</a:t>
            </a:r>
            <a:r>
              <a:rPr lang="en-US" sz="3100" b="1" dirty="0" smtClean="0"/>
              <a:t>.-10. </a:t>
            </a:r>
            <a:r>
              <a:rPr lang="en-US" sz="3100" b="1" dirty="0" err="1" smtClean="0"/>
              <a:t>bekkir</a:t>
            </a:r>
            <a:r>
              <a:rPr lang="en-US" sz="3100" b="1" dirty="0" smtClean="0"/>
              <a:t> 2017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is-I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162425"/>
              </p:ext>
            </p:extLst>
          </p:nvPr>
        </p:nvGraphicFramePr>
        <p:xfrm>
          <a:off x="1045029" y="1587641"/>
          <a:ext cx="10118690" cy="477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1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716" y="167425"/>
            <a:ext cx="10515600" cy="1716445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/>
              <a:t>H</a:t>
            </a:r>
            <a:r>
              <a:rPr lang="is-IS" dirty="0" smtClean="0"/>
              <a:t>ve </a:t>
            </a:r>
            <a:r>
              <a:rPr lang="is-IS" dirty="0"/>
              <a:t>oft hefur þú orðið fyrir einelti á </a:t>
            </a:r>
            <a:r>
              <a:rPr lang="is-IS" b="1" dirty="0"/>
              <a:t>netinu</a:t>
            </a:r>
            <a:r>
              <a:rPr lang="is-IS" dirty="0"/>
              <a:t> eða í </a:t>
            </a:r>
            <a:r>
              <a:rPr lang="is-IS" b="1" dirty="0"/>
              <a:t>farsíma</a:t>
            </a:r>
            <a:r>
              <a:rPr lang="is-IS" dirty="0"/>
              <a:t> undanfarna </a:t>
            </a:r>
            <a:r>
              <a:rPr lang="is-IS" dirty="0" smtClean="0"/>
              <a:t>mánuði?</a:t>
            </a:r>
            <a:br>
              <a:rPr lang="is-IS" dirty="0" smtClean="0"/>
            </a:br>
            <a:r>
              <a:rPr lang="is-IS" sz="2700" dirty="0"/>
              <a:t>Samantekt yfir tvisvar til þrisvar í mánuði, svona einu sinni í viku og </a:t>
            </a:r>
            <a:r>
              <a:rPr lang="is-IS" sz="2700" b="1" dirty="0"/>
              <a:t>oft í viku </a:t>
            </a:r>
            <a:r>
              <a:rPr lang="is-IS" sz="2700" dirty="0" smtClean="0"/>
              <a:t>(%)</a:t>
            </a:r>
            <a:endParaRPr lang="is-I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085828"/>
              </p:ext>
            </p:extLst>
          </p:nvPr>
        </p:nvGraphicFramePr>
        <p:xfrm>
          <a:off x="538385" y="1883870"/>
          <a:ext cx="11118079" cy="459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872133" y="276044"/>
            <a:ext cx="2319867" cy="472727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/>
              <a:t>Hvar verða nemendur fyrir stríðni/</a:t>
            </a:r>
            <a:br>
              <a:rPr lang="is-IS" sz="4000" dirty="0" smtClean="0"/>
            </a:br>
            <a:r>
              <a:rPr lang="is-IS" sz="4000" dirty="0" smtClean="0"/>
              <a:t>einelti?</a:t>
            </a:r>
            <a:br>
              <a:rPr lang="is-IS" sz="4000" dirty="0" smtClean="0"/>
            </a:br>
            <a:r>
              <a:rPr lang="is-IS" sz="4000" dirty="0" smtClean="0"/>
              <a:t/>
            </a:r>
            <a:br>
              <a:rPr lang="is-IS" sz="4000" dirty="0" smtClean="0"/>
            </a:br>
            <a:r>
              <a:rPr lang="is-IS" sz="2700" dirty="0" smtClean="0"/>
              <a:t>Hlutfall nemenda sem segjast lagðir í einelti bara </a:t>
            </a:r>
            <a:r>
              <a:rPr lang="is-IS" sz="2700" b="1" dirty="0" smtClean="0"/>
              <a:t>MJÖG SJALDAN eða OFTAR</a:t>
            </a:r>
            <a:r>
              <a:rPr lang="is-IS" sz="2700" dirty="0" smtClean="0"/>
              <a:t>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510453"/>
              </p:ext>
            </p:extLst>
          </p:nvPr>
        </p:nvGraphicFramePr>
        <p:xfrm>
          <a:off x="301451" y="276044"/>
          <a:ext cx="9043516" cy="624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20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872133" y="276044"/>
            <a:ext cx="2319867" cy="472727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/>
              <a:t>Hvar verða </a:t>
            </a:r>
            <a:r>
              <a:rPr lang="is-IS" sz="4000" b="1" dirty="0" smtClean="0"/>
              <a:t>stúlkur</a:t>
            </a:r>
            <a:r>
              <a:rPr lang="is-IS" sz="4000" dirty="0" smtClean="0"/>
              <a:t> fyrir stríðni/</a:t>
            </a:r>
            <a:br>
              <a:rPr lang="is-IS" sz="4000" dirty="0" smtClean="0"/>
            </a:br>
            <a:r>
              <a:rPr lang="is-IS" sz="4000" dirty="0" smtClean="0"/>
              <a:t>einelti?</a:t>
            </a:r>
            <a:br>
              <a:rPr lang="is-IS" sz="4000" dirty="0" smtClean="0"/>
            </a:br>
            <a:r>
              <a:rPr lang="is-IS" sz="4000" dirty="0" smtClean="0"/>
              <a:t/>
            </a:r>
            <a:br>
              <a:rPr lang="is-IS" sz="4000" dirty="0" smtClean="0"/>
            </a:br>
            <a:r>
              <a:rPr lang="is-IS" sz="2700" dirty="0" smtClean="0"/>
              <a:t>Hlutfall </a:t>
            </a:r>
            <a:r>
              <a:rPr lang="is-IS" sz="2700" b="1" dirty="0" smtClean="0"/>
              <a:t>stúlkna</a:t>
            </a:r>
            <a:r>
              <a:rPr lang="is-IS" sz="2700" dirty="0" smtClean="0"/>
              <a:t> sem segjast lagðir í einelti bara </a:t>
            </a:r>
            <a:r>
              <a:rPr lang="is-IS" sz="2700" b="1" dirty="0" smtClean="0"/>
              <a:t>MJÖG SJALDAN eða OFTAR</a:t>
            </a:r>
            <a:r>
              <a:rPr lang="is-IS" sz="2700" dirty="0" smtClean="0"/>
              <a:t>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849011"/>
              </p:ext>
            </p:extLst>
          </p:nvPr>
        </p:nvGraphicFramePr>
        <p:xfrm>
          <a:off x="371790" y="432079"/>
          <a:ext cx="8963130" cy="603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5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/>
            </a:r>
            <a:br>
              <a:rPr lang="is-IS" dirty="0" smtClean="0">
                <a:solidFill>
                  <a:schemeClr val="tx1"/>
                </a:solidFill>
              </a:rPr>
            </a:br>
            <a:r>
              <a:rPr lang="is-IS" sz="3600" dirty="0">
                <a:solidFill>
                  <a:schemeClr val="tx1"/>
                </a:solidFill>
              </a:rPr>
              <a:t>Könnun tekin nóv. – </a:t>
            </a:r>
            <a:r>
              <a:rPr lang="is-IS" sz="3600" dirty="0" smtClean="0">
                <a:solidFill>
                  <a:schemeClr val="tx1"/>
                </a:solidFill>
              </a:rPr>
              <a:t>des. 2017</a:t>
            </a:r>
            <a:br>
              <a:rPr lang="is-IS" sz="3600" dirty="0" smtClean="0">
                <a:solidFill>
                  <a:schemeClr val="tx1"/>
                </a:solidFill>
              </a:rPr>
            </a:br>
            <a:r>
              <a:rPr lang="is-IS" sz="3600" dirty="0" smtClean="0">
                <a:solidFill>
                  <a:schemeClr val="tx1"/>
                </a:solidFill>
              </a:rPr>
              <a:t/>
            </a:r>
            <a:br>
              <a:rPr lang="is-IS" sz="3600" dirty="0" smtClean="0">
                <a:solidFill>
                  <a:schemeClr val="tx1"/>
                </a:solidFill>
              </a:rPr>
            </a:br>
            <a:r>
              <a:rPr lang="is-IS" sz="3600" dirty="0">
                <a:solidFill>
                  <a:schemeClr val="tx1"/>
                </a:solidFill>
              </a:rPr>
              <a:t>5. - 10. </a:t>
            </a:r>
            <a:r>
              <a:rPr lang="is-IS" sz="3600" dirty="0" smtClean="0">
                <a:solidFill>
                  <a:schemeClr val="tx1"/>
                </a:solidFill>
              </a:rPr>
              <a:t>bekkir</a:t>
            </a:r>
            <a:br>
              <a:rPr lang="is-IS" sz="3600" dirty="0" smtClean="0">
                <a:solidFill>
                  <a:schemeClr val="tx1"/>
                </a:solidFill>
              </a:rPr>
            </a:br>
            <a:r>
              <a:rPr lang="is-IS" sz="3600" dirty="0">
                <a:solidFill>
                  <a:schemeClr val="tx1"/>
                </a:solidFill>
              </a:rPr>
              <a:t/>
            </a:r>
            <a:br>
              <a:rPr lang="is-IS" sz="3600" dirty="0">
                <a:solidFill>
                  <a:schemeClr val="tx1"/>
                </a:solidFill>
              </a:rPr>
            </a:br>
            <a:r>
              <a:rPr lang="is-IS" sz="3600" dirty="0">
                <a:solidFill>
                  <a:schemeClr val="tx1"/>
                </a:solidFill>
              </a:rPr>
              <a:t>97% svarhlutfall</a:t>
            </a:r>
            <a:br>
              <a:rPr lang="is-IS" sz="3600" dirty="0">
                <a:solidFill>
                  <a:schemeClr val="tx1"/>
                </a:solidFill>
              </a:rPr>
            </a:br>
            <a:r>
              <a:rPr lang="is-IS" sz="3600" dirty="0">
                <a:solidFill>
                  <a:schemeClr val="tx1"/>
                </a:solidFill>
              </a:rPr>
              <a:t/>
            </a:r>
            <a:br>
              <a:rPr lang="is-IS" sz="3600" dirty="0">
                <a:solidFill>
                  <a:schemeClr val="tx1"/>
                </a:solidFill>
              </a:rPr>
            </a:br>
            <a:r>
              <a:rPr lang="is-IS" sz="3600" dirty="0">
                <a:solidFill>
                  <a:schemeClr val="tx1"/>
                </a:solidFill>
              </a:rPr>
              <a:t>Fjöldi </a:t>
            </a:r>
            <a:r>
              <a:rPr lang="is-IS" sz="4000" dirty="0" smtClean="0">
                <a:solidFill>
                  <a:schemeClr val="tx1"/>
                </a:solidFill>
              </a:rPr>
              <a:t>231</a:t>
            </a:r>
            <a:br>
              <a:rPr lang="is-IS" sz="4000" dirty="0" smtClean="0">
                <a:solidFill>
                  <a:schemeClr val="tx1"/>
                </a:solidFill>
              </a:rPr>
            </a:br>
            <a:r>
              <a:rPr lang="is-IS" sz="2800" dirty="0">
                <a:solidFill>
                  <a:schemeClr val="tx1"/>
                </a:solidFill>
              </a:rPr>
              <a:t>Stúlkur – 109</a:t>
            </a:r>
            <a:br>
              <a:rPr lang="is-IS" sz="2800" dirty="0">
                <a:solidFill>
                  <a:schemeClr val="tx1"/>
                </a:solidFill>
              </a:rPr>
            </a:br>
            <a:r>
              <a:rPr lang="is-IS" sz="2800" dirty="0">
                <a:solidFill>
                  <a:schemeClr val="tx1"/>
                </a:solidFill>
              </a:rPr>
              <a:t>Piltar - 122</a:t>
            </a:r>
            <a:br>
              <a:rPr lang="is-IS" sz="2800" dirty="0">
                <a:solidFill>
                  <a:schemeClr val="tx1"/>
                </a:solidFill>
              </a:rPr>
            </a:br>
            <a:endParaRPr lang="is-I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38" y="4611173"/>
            <a:ext cx="3055101" cy="190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50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872133" y="276044"/>
            <a:ext cx="2319867" cy="472727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/>
              <a:t>Hvar verða </a:t>
            </a:r>
            <a:r>
              <a:rPr lang="is-IS" sz="4000" b="1" dirty="0" smtClean="0"/>
              <a:t>piltar</a:t>
            </a:r>
            <a:r>
              <a:rPr lang="is-IS" sz="4000" dirty="0" smtClean="0"/>
              <a:t> fyrir stríðni/</a:t>
            </a:r>
            <a:br>
              <a:rPr lang="is-IS" sz="4000" dirty="0" smtClean="0"/>
            </a:br>
            <a:r>
              <a:rPr lang="is-IS" sz="4000" dirty="0" smtClean="0"/>
              <a:t>einelti?</a:t>
            </a:r>
            <a:br>
              <a:rPr lang="is-IS" sz="4000" dirty="0" smtClean="0"/>
            </a:br>
            <a:r>
              <a:rPr lang="is-IS" sz="4000" dirty="0" smtClean="0"/>
              <a:t/>
            </a:r>
            <a:br>
              <a:rPr lang="is-IS" sz="4000" dirty="0" smtClean="0"/>
            </a:br>
            <a:r>
              <a:rPr lang="is-IS" sz="2700" dirty="0" smtClean="0"/>
              <a:t>Hlutfall </a:t>
            </a:r>
            <a:r>
              <a:rPr lang="is-IS" sz="2700" b="1" dirty="0" smtClean="0"/>
              <a:t>pilta</a:t>
            </a:r>
            <a:r>
              <a:rPr lang="is-IS" sz="2700" dirty="0" smtClean="0"/>
              <a:t> sem segjast lagðir í einelti bara </a:t>
            </a:r>
            <a:r>
              <a:rPr lang="is-IS" sz="2700" b="1" dirty="0" smtClean="0"/>
              <a:t>MJÖG SJALDAN eða OFTAR</a:t>
            </a:r>
            <a:r>
              <a:rPr lang="is-IS" sz="2700" dirty="0" smtClean="0"/>
              <a:t>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355713"/>
              </p:ext>
            </p:extLst>
          </p:nvPr>
        </p:nvGraphicFramePr>
        <p:xfrm>
          <a:off x="371789" y="381837"/>
          <a:ext cx="8922936" cy="607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4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800868"/>
              </p:ext>
            </p:extLst>
          </p:nvPr>
        </p:nvGraphicFramePr>
        <p:xfrm>
          <a:off x="138023" y="2"/>
          <a:ext cx="12053977" cy="689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651">
                <a:tc>
                  <a:txBody>
                    <a:bodyPr/>
                    <a:lstStyle/>
                    <a:p>
                      <a:pPr algn="ctr"/>
                      <a:r>
                        <a:rPr lang="is-I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Hvernig</a:t>
                      </a:r>
                      <a:r>
                        <a:rPr lang="is-I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einelti verða </a:t>
                      </a:r>
                      <a:r>
                        <a:rPr kumimoji="0" lang="is-IS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nemendur fyrir?</a:t>
                      </a:r>
                      <a:endParaRPr lang="is-IS" sz="28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Gert er </a:t>
                      </a:r>
                      <a:r>
                        <a:rPr lang="is-IS" sz="22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grín</a:t>
                      </a:r>
                      <a:r>
                        <a:rPr lang="is-IS" sz="2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að mér, ég</a:t>
                      </a:r>
                      <a:r>
                        <a:rPr lang="is-IS" sz="2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er </a:t>
                      </a:r>
                      <a:r>
                        <a:rPr lang="is-IS" sz="22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uppnefnd(ur)</a:t>
                      </a:r>
                      <a:r>
                        <a:rPr lang="is-IS" sz="2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eða mér strítt á óþægilegan og meiðandi hátt</a:t>
                      </a:r>
                      <a:endParaRPr lang="is-IS" sz="22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Aðrir nemendur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útiloka mig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viljandi, halda mér fyrir utan félagahópinn eða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hunsa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mig algjörlega</a:t>
                      </a: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Ég hef verið </a:t>
                      </a:r>
                      <a:r>
                        <a:rPr lang="is-IS" sz="22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barin(n)</a:t>
                      </a:r>
                      <a:r>
                        <a:rPr lang="is-IS" sz="2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is-IS" sz="2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það var </a:t>
                      </a:r>
                      <a:r>
                        <a:rPr lang="is-IS" sz="22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sparkað</a:t>
                      </a:r>
                      <a:r>
                        <a:rPr lang="is-IS" sz="2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í mig, </a:t>
                      </a:r>
                      <a:r>
                        <a:rPr lang="is-IS" sz="22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rifið í hárið</a:t>
                      </a:r>
                      <a:r>
                        <a:rPr lang="is-IS" sz="2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mér var </a:t>
                      </a:r>
                      <a:r>
                        <a:rPr lang="is-IS" sz="22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hrint</a:t>
                      </a:r>
                      <a:r>
                        <a:rPr lang="is-IS" sz="2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eða ég var </a:t>
                      </a:r>
                      <a:r>
                        <a:rPr lang="is-IS" sz="22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lokaður/lokuð</a:t>
                      </a:r>
                      <a:r>
                        <a:rPr lang="is-IS" sz="2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inni</a:t>
                      </a:r>
                      <a:endParaRPr lang="is-IS" sz="2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Aðrir nemendur hafa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talað illa um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eða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logið upp á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 og reynt að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fá aðra til að líka illa við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</a:t>
                      </a:r>
                      <a:endParaRPr lang="is-IS" sz="2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Aðrir nemendur vilja ekki vera með mér svo að ég er </a:t>
                      </a:r>
                      <a:r>
                        <a:rPr lang="is-I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ein/einn í frímínútum</a:t>
                      </a:r>
                      <a:endParaRPr lang="is-IS" sz="22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Peningar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og annað hefur verið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tekið af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mér eða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eyðilagt</a:t>
                      </a:r>
                      <a:endParaRPr lang="is-IS" sz="2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28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Mér hefur verið </a:t>
                      </a:r>
                      <a:r>
                        <a:rPr lang="is-IS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ógnað</a:t>
                      </a:r>
                      <a:r>
                        <a:rPr lang="is-IS" sz="2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og ég var </a:t>
                      </a:r>
                      <a:r>
                        <a:rPr lang="is-IS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neydd/neyddur</a:t>
                      </a:r>
                      <a:r>
                        <a:rPr lang="is-IS" sz="2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til </a:t>
                      </a:r>
                      <a:r>
                        <a:rPr lang="is-IS" sz="2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að gera </a:t>
                      </a:r>
                      <a:r>
                        <a:rPr lang="is-IS" sz="2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það sem ég </a:t>
                      </a:r>
                      <a:r>
                        <a:rPr lang="is-IS" sz="2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vildi ekki gera</a:t>
                      </a:r>
                      <a:endParaRPr lang="is-IS" sz="2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5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Ég hef orðið fyrir einelti með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meiðandi orðum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eða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athugasemdum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um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húðlit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minn eða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erlendan</a:t>
                      </a:r>
                      <a:r>
                        <a:rPr lang="is-I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uppruna</a:t>
                      </a:r>
                      <a:endParaRPr lang="is-IS" sz="2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59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Ég hef orðið fyrir einelti með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meiðandi orðum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athugasemdum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eða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látbragði með kynferðislegri 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merkingu</a:t>
                      </a:r>
                      <a:endParaRPr lang="is-IS" sz="2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2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Ég hef orðið fyrir </a:t>
                      </a:r>
                      <a:r>
                        <a:rPr lang="is-I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öðruvísi</a:t>
                      </a:r>
                      <a:r>
                        <a:rPr lang="is-I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einelti</a:t>
                      </a:r>
                      <a:endParaRPr lang="is-IS" sz="2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3" marR="91433" marT="45714" marB="457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0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46692"/>
              </p:ext>
            </p:extLst>
          </p:nvPr>
        </p:nvGraphicFramePr>
        <p:xfrm>
          <a:off x="542611" y="371789"/>
          <a:ext cx="11143622" cy="611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6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17103"/>
              </p:ext>
            </p:extLst>
          </p:nvPr>
        </p:nvGraphicFramePr>
        <p:xfrm>
          <a:off x="512466" y="160774"/>
          <a:ext cx="11173767" cy="629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8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065657"/>
              </p:ext>
            </p:extLst>
          </p:nvPr>
        </p:nvGraphicFramePr>
        <p:xfrm>
          <a:off x="522514" y="381837"/>
          <a:ext cx="11133574" cy="610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7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>
            <a:normAutofit fontScale="90000"/>
          </a:bodyPr>
          <a:lstStyle/>
          <a:p>
            <a:r>
              <a:rPr lang="is-IS" sz="3600" dirty="0" smtClean="0"/>
              <a:t>Hvernig einelti verða nemendur oftast fyrir 2017</a:t>
            </a:r>
            <a:r>
              <a:rPr lang="is-IS" sz="3600" dirty="0"/>
              <a:t/>
            </a:r>
            <a:br>
              <a:rPr lang="is-IS" sz="3600" dirty="0"/>
            </a:b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0446"/>
            <a:ext cx="10515600" cy="55381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s-IS" sz="3200" b="1" dirty="0" smtClean="0"/>
              <a:t>Strákar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600" dirty="0"/>
              <a:t>Gert er </a:t>
            </a:r>
            <a:r>
              <a:rPr lang="is-IS" sz="2600" b="1" dirty="0"/>
              <a:t>grín</a:t>
            </a:r>
            <a:r>
              <a:rPr lang="is-IS" sz="2600" dirty="0"/>
              <a:t> að mér, ég er </a:t>
            </a:r>
            <a:r>
              <a:rPr lang="is-IS" sz="2600" b="1" dirty="0"/>
              <a:t>uppnefndur</a:t>
            </a:r>
            <a:r>
              <a:rPr lang="is-IS" sz="2600" dirty="0"/>
              <a:t> eða mér strítt á óþægilegan og meiðandi hátt (8,5%).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600" dirty="0">
                <a:solidFill>
                  <a:srgbClr val="7030A0"/>
                </a:solidFill>
              </a:rPr>
              <a:t>Aðrir nemendur hafa </a:t>
            </a:r>
            <a:r>
              <a:rPr lang="is-IS" sz="2600" b="1" dirty="0">
                <a:solidFill>
                  <a:srgbClr val="7030A0"/>
                </a:solidFill>
              </a:rPr>
              <a:t>talað illa um </a:t>
            </a:r>
            <a:r>
              <a:rPr lang="is-IS" sz="2600" dirty="0">
                <a:solidFill>
                  <a:srgbClr val="7030A0"/>
                </a:solidFill>
              </a:rPr>
              <a:t>mig eða </a:t>
            </a:r>
            <a:r>
              <a:rPr lang="is-IS" sz="2600" b="1" dirty="0">
                <a:solidFill>
                  <a:srgbClr val="7030A0"/>
                </a:solidFill>
              </a:rPr>
              <a:t>logið</a:t>
            </a:r>
            <a:r>
              <a:rPr lang="is-IS" sz="2600" dirty="0">
                <a:solidFill>
                  <a:srgbClr val="7030A0"/>
                </a:solidFill>
              </a:rPr>
              <a:t> upp á mig og reynt að fá aðra til að líka illa við mig (8,5%).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600" dirty="0">
                <a:solidFill>
                  <a:schemeClr val="accent4">
                    <a:lumMod val="75000"/>
                  </a:schemeClr>
                </a:solidFill>
              </a:rPr>
              <a:t>Ég hef verið </a:t>
            </a:r>
            <a:r>
              <a:rPr lang="is-IS" sz="2600" b="1" dirty="0">
                <a:solidFill>
                  <a:schemeClr val="accent4">
                    <a:lumMod val="75000"/>
                  </a:schemeClr>
                </a:solidFill>
              </a:rPr>
              <a:t>barinn</a:t>
            </a:r>
            <a:r>
              <a:rPr lang="is-IS" sz="2600" dirty="0">
                <a:solidFill>
                  <a:schemeClr val="accent4">
                    <a:lumMod val="75000"/>
                  </a:schemeClr>
                </a:solidFill>
              </a:rPr>
              <a:t>, það var </a:t>
            </a:r>
            <a:r>
              <a:rPr lang="is-IS" sz="2600" b="1" dirty="0">
                <a:solidFill>
                  <a:schemeClr val="accent4">
                    <a:lumMod val="75000"/>
                  </a:schemeClr>
                </a:solidFill>
              </a:rPr>
              <a:t>sparkað</a:t>
            </a:r>
            <a:r>
              <a:rPr lang="is-IS" sz="2600" dirty="0">
                <a:solidFill>
                  <a:schemeClr val="accent4">
                    <a:lumMod val="75000"/>
                  </a:schemeClr>
                </a:solidFill>
              </a:rPr>
              <a:t> í mig, </a:t>
            </a:r>
            <a:r>
              <a:rPr lang="is-IS" sz="2600" b="1" dirty="0">
                <a:solidFill>
                  <a:schemeClr val="accent4">
                    <a:lumMod val="75000"/>
                  </a:schemeClr>
                </a:solidFill>
              </a:rPr>
              <a:t>rifið í </a:t>
            </a:r>
            <a:r>
              <a:rPr lang="is-IS" sz="2600" dirty="0">
                <a:solidFill>
                  <a:schemeClr val="accent4">
                    <a:lumMod val="75000"/>
                  </a:schemeClr>
                </a:solidFill>
              </a:rPr>
              <a:t>hárið, mér var </a:t>
            </a:r>
            <a:r>
              <a:rPr lang="is-IS" sz="2600" b="1" dirty="0">
                <a:solidFill>
                  <a:schemeClr val="accent4">
                    <a:lumMod val="75000"/>
                  </a:schemeClr>
                </a:solidFill>
              </a:rPr>
              <a:t>hrint</a:t>
            </a:r>
            <a:r>
              <a:rPr lang="is-IS" sz="2600" dirty="0">
                <a:solidFill>
                  <a:schemeClr val="accent4">
                    <a:lumMod val="75000"/>
                  </a:schemeClr>
                </a:solidFill>
              </a:rPr>
              <a:t> eða ég var </a:t>
            </a:r>
            <a:r>
              <a:rPr lang="is-IS" sz="2600" b="1" dirty="0">
                <a:solidFill>
                  <a:schemeClr val="accent4">
                    <a:lumMod val="75000"/>
                  </a:schemeClr>
                </a:solidFill>
              </a:rPr>
              <a:t>lokaður inni </a:t>
            </a:r>
            <a:r>
              <a:rPr lang="is-IS" sz="2600" dirty="0">
                <a:solidFill>
                  <a:schemeClr val="accent4">
                    <a:lumMod val="75000"/>
                  </a:schemeClr>
                </a:solidFill>
              </a:rPr>
              <a:t>(6,8</a:t>
            </a:r>
            <a:r>
              <a:rPr lang="is-IS" sz="2600" dirty="0" smtClean="0">
                <a:solidFill>
                  <a:schemeClr val="accent4">
                    <a:lumMod val="75000"/>
                  </a:schemeClr>
                </a:solidFill>
              </a:rPr>
              <a:t>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600" dirty="0" smtClean="0">
                <a:solidFill>
                  <a:srgbClr val="FF0000"/>
                </a:solidFill>
              </a:rPr>
              <a:t>Ég </a:t>
            </a:r>
            <a:r>
              <a:rPr lang="is-IS" sz="2600" dirty="0">
                <a:solidFill>
                  <a:srgbClr val="FF0000"/>
                </a:solidFill>
              </a:rPr>
              <a:t>hef orðið fyrir einelti með </a:t>
            </a:r>
            <a:r>
              <a:rPr lang="is-IS" sz="2600" b="1" dirty="0">
                <a:solidFill>
                  <a:srgbClr val="FF0000"/>
                </a:solidFill>
              </a:rPr>
              <a:t>meiðandi orðum</a:t>
            </a:r>
            <a:r>
              <a:rPr lang="is-IS" sz="2600" dirty="0">
                <a:solidFill>
                  <a:srgbClr val="FF0000"/>
                </a:solidFill>
              </a:rPr>
              <a:t>, </a:t>
            </a:r>
            <a:r>
              <a:rPr lang="is-IS" sz="2600" b="1" dirty="0">
                <a:solidFill>
                  <a:srgbClr val="FF0000"/>
                </a:solidFill>
              </a:rPr>
              <a:t>athugasemdum </a:t>
            </a:r>
            <a:r>
              <a:rPr lang="is-IS" sz="2600" dirty="0">
                <a:solidFill>
                  <a:srgbClr val="FF0000"/>
                </a:solidFill>
              </a:rPr>
              <a:t>eða </a:t>
            </a:r>
            <a:r>
              <a:rPr lang="is-IS" sz="2600" b="1" dirty="0">
                <a:solidFill>
                  <a:srgbClr val="FF0000"/>
                </a:solidFill>
              </a:rPr>
              <a:t>látbragði með kynferðislegri </a:t>
            </a:r>
            <a:r>
              <a:rPr lang="is-IS" sz="2600" dirty="0">
                <a:solidFill>
                  <a:srgbClr val="FF0000"/>
                </a:solidFill>
              </a:rPr>
              <a:t>merkingu (5,2</a:t>
            </a:r>
            <a:r>
              <a:rPr lang="is-IS" sz="2600" dirty="0" smtClean="0">
                <a:solidFill>
                  <a:srgbClr val="FF0000"/>
                </a:solidFill>
              </a:rPr>
              <a:t>).</a:t>
            </a:r>
            <a:endParaRPr lang="is-IS" sz="2600" dirty="0">
              <a:solidFill>
                <a:srgbClr val="FF0000"/>
              </a:solidFill>
            </a:endParaRPr>
          </a:p>
          <a:p>
            <a:pPr marL="265113" lvl="1" indent="-265113">
              <a:buNone/>
            </a:pPr>
            <a:endParaRPr lang="is-I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sz="3200" b="1" dirty="0" smtClean="0"/>
              <a:t>Stúlkur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600" dirty="0"/>
              <a:t>Gert er </a:t>
            </a:r>
            <a:r>
              <a:rPr lang="is-IS" sz="2600" b="1" dirty="0"/>
              <a:t>grín</a:t>
            </a:r>
            <a:r>
              <a:rPr lang="is-IS" sz="2600" dirty="0"/>
              <a:t> að mér, ég er </a:t>
            </a:r>
            <a:r>
              <a:rPr lang="is-IS" sz="2600" b="1" dirty="0"/>
              <a:t>uppnefndur</a:t>
            </a:r>
            <a:r>
              <a:rPr lang="is-IS" sz="2600" dirty="0"/>
              <a:t> eða mér strítt á óþægilegan og meiðandi hátt (8,7</a:t>
            </a:r>
            <a:r>
              <a:rPr lang="is-IS" sz="2600" dirty="0" smtClean="0"/>
              <a:t>%).</a:t>
            </a:r>
            <a:endParaRPr lang="is-IS" sz="2600" dirty="0"/>
          </a:p>
          <a:p>
            <a:pPr marL="265113" lvl="1" indent="-265113">
              <a:lnSpc>
                <a:spcPct val="170000"/>
              </a:lnSpc>
            </a:pPr>
            <a:r>
              <a:rPr lang="is-IS" sz="2600" dirty="0">
                <a:solidFill>
                  <a:srgbClr val="7030A0"/>
                </a:solidFill>
              </a:rPr>
              <a:t>Aðrir nemendur hafa </a:t>
            </a:r>
            <a:r>
              <a:rPr lang="is-IS" sz="2600" b="1" dirty="0">
                <a:solidFill>
                  <a:srgbClr val="7030A0"/>
                </a:solidFill>
              </a:rPr>
              <a:t>talað illa um </a:t>
            </a:r>
            <a:r>
              <a:rPr lang="is-IS" sz="2600" dirty="0">
                <a:solidFill>
                  <a:srgbClr val="7030A0"/>
                </a:solidFill>
              </a:rPr>
              <a:t>mig eða </a:t>
            </a:r>
            <a:r>
              <a:rPr lang="is-IS" sz="2600" b="1" dirty="0">
                <a:solidFill>
                  <a:srgbClr val="7030A0"/>
                </a:solidFill>
              </a:rPr>
              <a:t>logið</a:t>
            </a:r>
            <a:r>
              <a:rPr lang="is-IS" sz="2600" dirty="0">
                <a:solidFill>
                  <a:srgbClr val="7030A0"/>
                </a:solidFill>
              </a:rPr>
              <a:t> upp á mig og reynt að fá aðra til að líka illa við mig (6,7</a:t>
            </a:r>
            <a:r>
              <a:rPr lang="is-IS" sz="2600" dirty="0" smtClean="0">
                <a:solidFill>
                  <a:srgbClr val="7030A0"/>
                </a:solidFill>
              </a:rPr>
              <a:t>%).</a:t>
            </a:r>
            <a:endParaRPr lang="is-IS" sz="2600" dirty="0">
              <a:solidFill>
                <a:srgbClr val="7030A0"/>
              </a:solidFill>
            </a:endParaRPr>
          </a:p>
          <a:p>
            <a:pPr marL="265113" lvl="1" indent="-265113">
              <a:lnSpc>
                <a:spcPct val="170000"/>
              </a:lnSpc>
            </a:pPr>
            <a:r>
              <a:rPr lang="is-IS" sz="2600" dirty="0">
                <a:solidFill>
                  <a:schemeClr val="accent1">
                    <a:lumMod val="50000"/>
                  </a:schemeClr>
                </a:solidFill>
              </a:rPr>
              <a:t>Aðrir nemendur vilja ekki vera með mér svo að ég er einn í frímínútum (4,8%).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600" dirty="0">
                <a:solidFill>
                  <a:srgbClr val="00B050"/>
                </a:solidFill>
              </a:rPr>
              <a:t>Aðrir nemendur </a:t>
            </a:r>
            <a:r>
              <a:rPr lang="is-IS" sz="2600" b="1" dirty="0">
                <a:solidFill>
                  <a:srgbClr val="00B050"/>
                </a:solidFill>
              </a:rPr>
              <a:t>útiloka</a:t>
            </a:r>
            <a:r>
              <a:rPr lang="is-IS" sz="2600" dirty="0">
                <a:solidFill>
                  <a:srgbClr val="00B050"/>
                </a:solidFill>
              </a:rPr>
              <a:t> mig viljandi, halda mér fyrir utan félagahópinn eða </a:t>
            </a:r>
            <a:r>
              <a:rPr lang="is-IS" sz="2600" b="1" dirty="0">
                <a:solidFill>
                  <a:srgbClr val="00B050"/>
                </a:solidFill>
              </a:rPr>
              <a:t>hunsa</a:t>
            </a:r>
            <a:r>
              <a:rPr lang="is-IS" sz="2600" dirty="0">
                <a:solidFill>
                  <a:srgbClr val="00B050"/>
                </a:solidFill>
              </a:rPr>
              <a:t> mig algjörlega (3,9%).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600" dirty="0">
                <a:solidFill>
                  <a:srgbClr val="00B0F0"/>
                </a:solidFill>
              </a:rPr>
              <a:t>Ég hef orðið fyrir einelti með meiðandi orðum eða athugasemdum um húðlit minn eða erlendan uppruna (3,8</a:t>
            </a:r>
            <a:r>
              <a:rPr lang="is-IS" sz="2600" dirty="0" smtClean="0">
                <a:solidFill>
                  <a:srgbClr val="00B0F0"/>
                </a:solidFill>
              </a:rPr>
              <a:t>%).</a:t>
            </a:r>
            <a:endParaRPr lang="is-IS" sz="2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s-IS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/>
              <a:t>Í hvaða bekk(jum) /hóp(um) er(u) sá eða þeir nemendur sem leggja þig í einelti?</a:t>
            </a:r>
            <a:r>
              <a:rPr lang="is-IS" sz="3600" dirty="0"/>
              <a:t> </a:t>
            </a:r>
            <a:r>
              <a:rPr lang="is-IS" sz="3600" dirty="0" smtClean="0"/>
              <a:t>(%), </a:t>
            </a:r>
            <a:r>
              <a:rPr lang="is-IS" sz="3600" dirty="0"/>
              <a:t>2017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861573"/>
              </p:ext>
            </p:extLst>
          </p:nvPr>
        </p:nvGraphicFramePr>
        <p:xfrm>
          <a:off x="532563" y="1868993"/>
          <a:ext cx="11143622" cy="463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72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7936" cy="1325563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Ertu lagður/lögð í einelti af strákum eða stelpum</a:t>
            </a:r>
            <a:r>
              <a:rPr lang="is-IS" b="1" dirty="0" smtClean="0"/>
              <a:t>?</a:t>
            </a:r>
            <a:r>
              <a:rPr lang="is-IS" dirty="0"/>
              <a:t> (%)</a:t>
            </a:r>
            <a:br>
              <a:rPr lang="is-IS" dirty="0"/>
            </a:br>
            <a:r>
              <a:rPr lang="is-IS" dirty="0"/>
              <a:t> 2017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999768"/>
              </p:ext>
            </p:extLst>
          </p:nvPr>
        </p:nvGraphicFramePr>
        <p:xfrm>
          <a:off x="552659" y="1818752"/>
          <a:ext cx="11113477" cy="469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0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4000" b="1" dirty="0"/>
              <a:t>Hve margir nemendur leggja þig yfirleitt í einelti</a:t>
            </a:r>
            <a:r>
              <a:rPr lang="is-IS" sz="4000" b="1" dirty="0" smtClean="0"/>
              <a:t>?</a:t>
            </a:r>
            <a:r>
              <a:rPr lang="is-IS" sz="4000" dirty="0"/>
              <a:t> (%) </a:t>
            </a:r>
            <a:br>
              <a:rPr lang="is-IS" sz="4000" dirty="0"/>
            </a:br>
            <a:r>
              <a:rPr lang="is-IS" sz="4000" b="1" dirty="0" smtClean="0"/>
              <a:t> </a:t>
            </a:r>
            <a:r>
              <a:rPr lang="is-IS" sz="4000" dirty="0" smtClean="0"/>
              <a:t>2017</a:t>
            </a:r>
            <a:endParaRPr lang="is-IS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388141"/>
              </p:ext>
            </p:extLst>
          </p:nvPr>
        </p:nvGraphicFramePr>
        <p:xfrm>
          <a:off x="542611" y="1778558"/>
          <a:ext cx="11133574" cy="472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9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Hverjir leggja í einelti? Samantekt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Oftast </a:t>
            </a:r>
            <a:r>
              <a:rPr lang="is-IS" dirty="0"/>
              <a:t>er það einn drengur eða hópur 2-3 drengja í sama bekk sem leggja drengi og stúlkur í einelti.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558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is-IS" dirty="0" smtClean="0"/>
              <a:t>Fjallað um í könnuninni: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endParaRPr lang="is-IS" dirty="0" smtClean="0"/>
          </a:p>
          <a:p>
            <a:pPr marL="624078" indent="-514350">
              <a:buFont typeface="+mj-lt"/>
              <a:buAutoNum type="arabicPeriod"/>
            </a:pPr>
            <a:r>
              <a:rPr lang="is-IS" sz="3200" dirty="0" smtClean="0"/>
              <a:t>Vinir og líðan í skólanum.</a:t>
            </a:r>
          </a:p>
          <a:p>
            <a:pPr marL="624078" indent="-514350">
              <a:buFont typeface="+mj-lt"/>
              <a:buAutoNum type="arabicPeriod"/>
            </a:pPr>
            <a:r>
              <a:rPr lang="is-IS" sz="3200" dirty="0" smtClean="0"/>
              <a:t>Mælingar á einelti.</a:t>
            </a:r>
          </a:p>
          <a:p>
            <a:pPr marL="624078" indent="-514350">
              <a:buFont typeface="+mj-lt"/>
              <a:buAutoNum type="arabicPeriod"/>
            </a:pPr>
            <a:r>
              <a:rPr lang="is-IS" sz="3200" dirty="0" smtClean="0"/>
              <a:t>Viðbrögð í eineltisaðstæðum.</a:t>
            </a:r>
          </a:p>
          <a:p>
            <a:pPr marL="624078" indent="-514350">
              <a:buFont typeface="+mj-lt"/>
              <a:buAutoNum type="arabicPeriod"/>
            </a:pPr>
            <a:r>
              <a:rPr lang="is-IS" sz="3200" dirty="0" smtClean="0"/>
              <a:t>Afstaða til eineltis.</a:t>
            </a:r>
          </a:p>
          <a:p>
            <a:pPr marL="624078" indent="-514350">
              <a:buFont typeface="+mj-lt"/>
              <a:buAutoNum type="arabicPeriod"/>
            </a:pPr>
            <a:r>
              <a:rPr lang="is-IS" sz="3200" dirty="0" smtClean="0"/>
              <a:t>Hvernig umhverfið bregst við.</a:t>
            </a:r>
            <a:endParaRPr lang="is-IS" sz="3200" dirty="0"/>
          </a:p>
        </p:txBody>
      </p:sp>
      <p:pic>
        <p:nvPicPr>
          <p:cNvPr id="4" name="Picture 3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9649" y="4516728"/>
            <a:ext cx="3055101" cy="190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9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313" y="1981200"/>
            <a:ext cx="7772400" cy="26622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>3. Viðbrögð í eineltisaðstæðum</a:t>
            </a:r>
            <a:endParaRPr lang="is-IS" dirty="0">
              <a:solidFill>
                <a:schemeClr val="tx1"/>
              </a:solidFill>
            </a:endParaRPr>
          </a:p>
        </p:txBody>
      </p:sp>
      <p:pic>
        <p:nvPicPr>
          <p:cNvPr id="3" name="Picture 2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39" y="4746477"/>
            <a:ext cx="2765941" cy="172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8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22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Hve</a:t>
            </a:r>
            <a:r>
              <a:rPr lang="en-US" dirty="0"/>
              <a:t> oft </a:t>
            </a:r>
            <a:r>
              <a:rPr lang="en-US" dirty="0" err="1"/>
              <a:t>óttast</a:t>
            </a:r>
            <a:r>
              <a:rPr lang="en-US" dirty="0"/>
              <a:t> </a:t>
            </a:r>
            <a:r>
              <a:rPr lang="en-US" dirty="0" err="1"/>
              <a:t>þú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verða</a:t>
            </a:r>
            <a:r>
              <a:rPr lang="en-US" dirty="0"/>
              <a:t> </a:t>
            </a:r>
            <a:r>
              <a:rPr lang="en-US" dirty="0" err="1"/>
              <a:t>lagður</a:t>
            </a:r>
            <a:r>
              <a:rPr lang="en-US" dirty="0"/>
              <a:t> í </a:t>
            </a:r>
            <a:r>
              <a:rPr lang="en-US" dirty="0" err="1"/>
              <a:t>einelti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samnemendum</a:t>
            </a:r>
            <a:r>
              <a:rPr lang="en-US" dirty="0"/>
              <a:t> í </a:t>
            </a:r>
            <a:r>
              <a:rPr lang="en-US" dirty="0" err="1"/>
              <a:t>skólanum</a:t>
            </a:r>
            <a:r>
              <a:rPr lang="en-US" dirty="0"/>
              <a:t> </a:t>
            </a:r>
            <a:r>
              <a:rPr lang="en-US" dirty="0" err="1"/>
              <a:t>þínum</a:t>
            </a:r>
            <a:r>
              <a:rPr lang="en-US" dirty="0" smtClean="0"/>
              <a:t>? </a:t>
            </a:r>
            <a:r>
              <a:rPr lang="en-US" dirty="0"/>
              <a:t/>
            </a:r>
            <a:br>
              <a:rPr lang="en-US" dirty="0"/>
            </a:br>
            <a:r>
              <a:rPr lang="de-DE" sz="3100" dirty="0"/>
              <a:t>Samantekt: </a:t>
            </a:r>
            <a:r>
              <a:rPr lang="de-DE" sz="3100" b="1" dirty="0" smtClean="0"/>
              <a:t>Fremur </a:t>
            </a:r>
            <a:r>
              <a:rPr lang="de-DE" sz="3100" b="1" dirty="0"/>
              <a:t>oft - oft - mjög oft </a:t>
            </a:r>
            <a:r>
              <a:rPr lang="de-DE" sz="3100" b="1" dirty="0" smtClean="0"/>
              <a:t>(%)</a:t>
            </a:r>
            <a:endParaRPr lang="is-IS" sz="31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993340"/>
              </p:ext>
            </p:extLst>
          </p:nvPr>
        </p:nvGraphicFramePr>
        <p:xfrm>
          <a:off x="582804" y="2057400"/>
          <a:ext cx="11083332" cy="441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1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4000" dirty="0"/>
              <a:t>Hefurðu sagt einhverjum að þú hafir verið lagður/lögð í einelti undanfarna mánuði? </a:t>
            </a:r>
            <a:r>
              <a:rPr lang="is-IS" sz="4000" dirty="0" smtClean="0"/>
              <a:t>(%)</a:t>
            </a:r>
            <a:br>
              <a:rPr lang="is-IS" sz="4000" dirty="0" smtClean="0"/>
            </a:br>
            <a:r>
              <a:rPr lang="is-IS" sz="4000" dirty="0" smtClean="0"/>
              <a:t> 2017 </a:t>
            </a:r>
            <a:endParaRPr lang="is-IS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060895"/>
              </p:ext>
            </p:extLst>
          </p:nvPr>
        </p:nvGraphicFramePr>
        <p:xfrm>
          <a:off x="522514" y="1868993"/>
          <a:ext cx="11133574" cy="462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3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Hverjum segja nemendur frá?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endParaRPr lang="is-IS" dirty="0" smtClean="0"/>
          </a:p>
          <a:p>
            <a:pPr marL="342900" lvl="1" indent="-342900"/>
            <a:endParaRPr lang="is-IS" dirty="0"/>
          </a:p>
          <a:p>
            <a:pPr marL="342900" lvl="1" indent="-342900"/>
            <a:r>
              <a:rPr lang="is-IS" dirty="0" smtClean="0"/>
              <a:t>Allar stelpur hafa sagt frá heima.</a:t>
            </a:r>
          </a:p>
          <a:p>
            <a:pPr marL="342900" lvl="1" indent="-342900"/>
            <a:endParaRPr lang="is-IS" dirty="0"/>
          </a:p>
          <a:p>
            <a:pPr marL="342900" lvl="1" indent="-342900"/>
            <a:r>
              <a:rPr lang="is-IS" dirty="0" smtClean="0"/>
              <a:t>Einhverjir strákar hafa ekki sagt frá og segja síður frá miðað við síðasta ár.</a:t>
            </a:r>
          </a:p>
          <a:p>
            <a:pPr marL="0" indent="0">
              <a:buNone/>
            </a:pPr>
            <a:endParaRPr lang="is-I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313" y="1981200"/>
            <a:ext cx="7772400" cy="26622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>4. Afstaða til eineltis</a:t>
            </a:r>
            <a:endParaRPr lang="is-IS" dirty="0">
              <a:solidFill>
                <a:schemeClr val="tx1"/>
              </a:solidFill>
            </a:endParaRPr>
          </a:p>
        </p:txBody>
      </p:sp>
      <p:pic>
        <p:nvPicPr>
          <p:cNvPr id="3" name="Picture 2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39" y="4746477"/>
            <a:ext cx="2765941" cy="172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2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65" y="7042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/>
              <a:t>Gætir</a:t>
            </a:r>
            <a:r>
              <a:rPr lang="en-US" sz="3100" dirty="0"/>
              <a:t> </a:t>
            </a:r>
            <a:r>
              <a:rPr lang="en-US" sz="3100" dirty="0" err="1"/>
              <a:t>þú</a:t>
            </a:r>
            <a:r>
              <a:rPr lang="en-US" sz="3100" dirty="0"/>
              <a:t> </a:t>
            </a:r>
            <a:r>
              <a:rPr lang="en-US" sz="3100" dirty="0" err="1"/>
              <a:t>hugsað</a:t>
            </a:r>
            <a:r>
              <a:rPr lang="en-US" sz="3100" dirty="0"/>
              <a:t> </a:t>
            </a:r>
            <a:r>
              <a:rPr lang="en-US" sz="3100" dirty="0" err="1"/>
              <a:t>þér</a:t>
            </a:r>
            <a:r>
              <a:rPr lang="en-US" sz="3100" dirty="0"/>
              <a:t> </a:t>
            </a:r>
            <a:r>
              <a:rPr lang="en-US" sz="3100" dirty="0" err="1"/>
              <a:t>að</a:t>
            </a:r>
            <a:r>
              <a:rPr lang="en-US" sz="3100" dirty="0"/>
              <a:t> taka </a:t>
            </a:r>
            <a:r>
              <a:rPr lang="en-US" sz="3100" dirty="0" err="1"/>
              <a:t>þátt</a:t>
            </a:r>
            <a:r>
              <a:rPr lang="en-US" sz="3100" dirty="0"/>
              <a:t> í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að</a:t>
            </a:r>
            <a:r>
              <a:rPr lang="en-US" sz="3100" dirty="0" smtClean="0"/>
              <a:t> </a:t>
            </a:r>
            <a:r>
              <a:rPr lang="en-US" sz="3100" dirty="0" err="1"/>
              <a:t>leggja</a:t>
            </a:r>
            <a:r>
              <a:rPr lang="en-US" sz="3100" dirty="0"/>
              <a:t> </a:t>
            </a:r>
            <a:r>
              <a:rPr lang="en-US" sz="3100" dirty="0" err="1"/>
              <a:t>nemanda</a:t>
            </a:r>
            <a:r>
              <a:rPr lang="en-US" sz="3100" dirty="0"/>
              <a:t> </a:t>
            </a:r>
            <a:r>
              <a:rPr lang="en-US" sz="3100" dirty="0" err="1"/>
              <a:t>sem</a:t>
            </a:r>
            <a:r>
              <a:rPr lang="en-US" sz="3100" dirty="0"/>
              <a:t> </a:t>
            </a:r>
            <a:r>
              <a:rPr lang="en-US" sz="3100" dirty="0" err="1"/>
              <a:t>þú</a:t>
            </a:r>
            <a:r>
              <a:rPr lang="en-US" sz="3100" dirty="0"/>
              <a:t> </a:t>
            </a:r>
            <a:r>
              <a:rPr lang="en-US" sz="3100" dirty="0" err="1"/>
              <a:t>kannt</a:t>
            </a:r>
            <a:r>
              <a:rPr lang="en-US" sz="3100" dirty="0"/>
              <a:t> </a:t>
            </a:r>
            <a:r>
              <a:rPr lang="en-US" sz="3100" dirty="0" err="1"/>
              <a:t>ekki</a:t>
            </a:r>
            <a:r>
              <a:rPr lang="en-US" sz="3100" dirty="0"/>
              <a:t> </a:t>
            </a:r>
            <a:r>
              <a:rPr lang="en-US" sz="3100" dirty="0" err="1"/>
              <a:t>vel</a:t>
            </a:r>
            <a:r>
              <a:rPr lang="en-US" sz="3100" dirty="0"/>
              <a:t> </a:t>
            </a:r>
            <a:r>
              <a:rPr lang="en-US" sz="3100" dirty="0" err="1"/>
              <a:t>við</a:t>
            </a:r>
            <a:r>
              <a:rPr lang="en-US" sz="3100" dirty="0"/>
              <a:t> í </a:t>
            </a:r>
            <a:r>
              <a:rPr lang="en-US" sz="3100" dirty="0" err="1"/>
              <a:t>einelti</a:t>
            </a:r>
            <a:r>
              <a:rPr lang="en-US" sz="3100" dirty="0"/>
              <a:t>?</a:t>
            </a:r>
            <a:r>
              <a:rPr lang="en-US" sz="36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/>
              <a:t>Nei</a:t>
            </a:r>
            <a:r>
              <a:rPr lang="en-US" sz="3100" b="1" dirty="0"/>
              <a:t>, </a:t>
            </a:r>
            <a:r>
              <a:rPr lang="en-US" sz="3100" b="1" dirty="0" err="1"/>
              <a:t>ég</a:t>
            </a:r>
            <a:r>
              <a:rPr lang="en-US" sz="3100" b="1" dirty="0"/>
              <a:t> held </a:t>
            </a:r>
            <a:r>
              <a:rPr lang="en-US" sz="3100" b="1" dirty="0" err="1"/>
              <a:t>ekki</a:t>
            </a:r>
            <a:r>
              <a:rPr lang="en-US" sz="3100" b="1" dirty="0"/>
              <a:t> - </a:t>
            </a:r>
            <a:r>
              <a:rPr lang="en-US" sz="3100" b="1" dirty="0" err="1" smtClean="0"/>
              <a:t>nei</a:t>
            </a:r>
            <a:r>
              <a:rPr lang="en-US" sz="3100" b="1" dirty="0" smtClean="0"/>
              <a:t> </a:t>
            </a:r>
            <a:r>
              <a:rPr lang="en-US" sz="3100" b="1" dirty="0"/>
              <a:t>- </a:t>
            </a:r>
            <a:r>
              <a:rPr lang="en-US" sz="3100" b="1" dirty="0" err="1"/>
              <a:t>nei</a:t>
            </a:r>
            <a:r>
              <a:rPr lang="en-US" sz="3100" b="1" dirty="0"/>
              <a:t>, </a:t>
            </a:r>
            <a:r>
              <a:rPr lang="en-US" sz="3100" b="1" dirty="0" err="1"/>
              <a:t>alls</a:t>
            </a:r>
            <a:r>
              <a:rPr lang="en-US" sz="3100" b="1" dirty="0"/>
              <a:t> </a:t>
            </a:r>
            <a:r>
              <a:rPr lang="en-US" sz="3100" b="1" dirty="0" err="1" smtClean="0"/>
              <a:t>ekki</a:t>
            </a:r>
            <a:r>
              <a:rPr lang="en-US" sz="3100" b="1" dirty="0" smtClean="0"/>
              <a:t> (%)</a:t>
            </a:r>
            <a:r>
              <a:rPr lang="en-US" b="1" dirty="0"/>
              <a:t/>
            </a:r>
            <a:br>
              <a:rPr lang="en-US" b="1" dirty="0"/>
            </a:br>
            <a:endParaRPr lang="is-I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022610"/>
              </p:ext>
            </p:extLst>
          </p:nvPr>
        </p:nvGraphicFramePr>
        <p:xfrm>
          <a:off x="562708" y="2029767"/>
          <a:ext cx="11143622" cy="445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8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 smtClean="0"/>
              <a:t>Þegar þú sérð nemanda á þínum aldri verða fyrir einelti í skólanum, hvað hugsarðu eða finnst þér um það? (%)</a:t>
            </a:r>
            <a:endParaRPr lang="is-IS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95181"/>
              </p:ext>
            </p:extLst>
          </p:nvPr>
        </p:nvGraphicFramePr>
        <p:xfrm>
          <a:off x="552659" y="1621631"/>
          <a:ext cx="11153671" cy="492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4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9" y="365125"/>
            <a:ext cx="11317856" cy="1325563"/>
          </a:xfrm>
        </p:spPr>
        <p:txBody>
          <a:bodyPr>
            <a:noAutofit/>
          </a:bodyPr>
          <a:lstStyle/>
          <a:p>
            <a:pPr algn="ctr"/>
            <a:r>
              <a:rPr lang="is-IS" sz="3600" dirty="0" smtClean="0"/>
              <a:t>Hve oft hefur </a:t>
            </a:r>
            <a:r>
              <a:rPr lang="is-IS" sz="3600" b="1" dirty="0" smtClean="0"/>
              <a:t>þú sjálf/sjálfur </a:t>
            </a:r>
            <a:r>
              <a:rPr lang="is-IS" sz="3600" dirty="0" smtClean="0"/>
              <a:t>tekið þátt í að leggja einn nemanda/fleiri nemendur í einelti undanfarna mánuði? </a:t>
            </a:r>
            <a:r>
              <a:rPr lang="en-US" sz="3600" dirty="0" smtClean="0"/>
              <a:t>(%)</a:t>
            </a:r>
            <a:br>
              <a:rPr lang="en-US" sz="3600" dirty="0" smtClean="0"/>
            </a:br>
            <a:endParaRPr lang="is-IS" sz="2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51820"/>
              </p:ext>
            </p:extLst>
          </p:nvPr>
        </p:nvGraphicFramePr>
        <p:xfrm>
          <a:off x="534839" y="2057400"/>
          <a:ext cx="1112124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313" y="1981200"/>
            <a:ext cx="7772400" cy="26622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>5. Viðbrögð umhverfisins</a:t>
            </a:r>
            <a:endParaRPr lang="is-IS" dirty="0">
              <a:solidFill>
                <a:schemeClr val="tx1"/>
              </a:solidFill>
            </a:endParaRPr>
          </a:p>
        </p:txBody>
      </p:sp>
      <p:pic>
        <p:nvPicPr>
          <p:cNvPr id="3" name="Picture 2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39" y="4746477"/>
            <a:ext cx="2765941" cy="172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s-IS" sz="3600" dirty="0" smtClean="0"/>
              <a:t>Hve </a:t>
            </a:r>
            <a:r>
              <a:rPr lang="is-IS" sz="3600" dirty="0"/>
              <a:t>oft reyna kennararnir eða aðrir fullorðnir í skólanum að gera eitthvað til að stöðva einelti gegn nemanda í </a:t>
            </a:r>
            <a:r>
              <a:rPr lang="is-IS" sz="3600" dirty="0" smtClean="0"/>
              <a:t>skólanum.</a:t>
            </a:r>
            <a:br>
              <a:rPr lang="is-IS" sz="3600" dirty="0" smtClean="0"/>
            </a:br>
            <a:r>
              <a:rPr lang="is-IS" sz="3100" b="1" dirty="0" smtClean="0"/>
              <a:t>Oft – næstum alltaf (%)</a:t>
            </a:r>
            <a:r>
              <a:rPr lang="is-IS" sz="3600" dirty="0" smtClean="0"/>
              <a:t/>
            </a:r>
            <a:br>
              <a:rPr lang="is-IS" sz="3600" dirty="0" smtClean="0"/>
            </a:br>
            <a:endParaRPr lang="is-I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382354"/>
              </p:ext>
            </p:extLst>
          </p:nvPr>
        </p:nvGraphicFramePr>
        <p:xfrm>
          <a:off x="542611" y="1690688"/>
          <a:ext cx="11143622" cy="481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6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313" y="1981200"/>
            <a:ext cx="7772400" cy="26622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</a:rPr>
              <a:t>1. Vinir og líðan í skólanum</a:t>
            </a:r>
            <a:endParaRPr lang="is-IS" dirty="0">
              <a:solidFill>
                <a:schemeClr val="tx1"/>
              </a:solidFill>
            </a:endParaRPr>
          </a:p>
        </p:txBody>
      </p:sp>
      <p:pic>
        <p:nvPicPr>
          <p:cNvPr id="3" name="Picture 2" descr="OlweusProgram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39" y="4746477"/>
            <a:ext cx="2765941" cy="172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9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Hve</a:t>
            </a:r>
            <a:r>
              <a:rPr lang="en-US" sz="3600" dirty="0"/>
              <a:t> </a:t>
            </a:r>
            <a:r>
              <a:rPr lang="en-US" sz="3600" dirty="0" err="1"/>
              <a:t>mikið</a:t>
            </a:r>
            <a:r>
              <a:rPr lang="en-US" sz="3600" dirty="0"/>
              <a:t> </a:t>
            </a:r>
            <a:r>
              <a:rPr lang="en-US" sz="3600" dirty="0" err="1"/>
              <a:t>finnst</a:t>
            </a:r>
            <a:r>
              <a:rPr lang="en-US" sz="3600" dirty="0"/>
              <a:t> </a:t>
            </a:r>
            <a:r>
              <a:rPr lang="en-US" sz="3600" dirty="0" err="1"/>
              <a:t>þér</a:t>
            </a:r>
            <a:r>
              <a:rPr lang="en-US" sz="3600" dirty="0"/>
              <a:t> </a:t>
            </a:r>
            <a:r>
              <a:rPr lang="en-US" sz="3600" dirty="0" err="1"/>
              <a:t>almennt</a:t>
            </a:r>
            <a:r>
              <a:rPr lang="en-US" sz="3600" dirty="0"/>
              <a:t> </a:t>
            </a:r>
            <a:r>
              <a:rPr lang="en-US" sz="3600" dirty="0" err="1"/>
              <a:t>séð</a:t>
            </a:r>
            <a:r>
              <a:rPr lang="en-US" sz="3600" dirty="0"/>
              <a:t> </a:t>
            </a:r>
            <a:r>
              <a:rPr lang="en-US" sz="3600" dirty="0" err="1"/>
              <a:t>að</a:t>
            </a:r>
            <a:r>
              <a:rPr lang="en-US" sz="3600" dirty="0"/>
              <a:t> </a:t>
            </a:r>
            <a:r>
              <a:rPr lang="en-US" sz="3600" b="1" dirty="0" err="1"/>
              <a:t>umsjónarkennarinn</a:t>
            </a:r>
            <a:r>
              <a:rPr lang="en-US" sz="3600" dirty="0"/>
              <a:t> </a:t>
            </a:r>
            <a:r>
              <a:rPr lang="en-US" sz="3600" dirty="0" err="1"/>
              <a:t>þinn</a:t>
            </a:r>
            <a:r>
              <a:rPr lang="en-US" sz="3600" dirty="0"/>
              <a:t> </a:t>
            </a:r>
            <a:r>
              <a:rPr lang="en-US" sz="3600" dirty="0" err="1"/>
              <a:t>hafi</a:t>
            </a:r>
            <a:r>
              <a:rPr lang="en-US" sz="3600" dirty="0"/>
              <a:t> </a:t>
            </a:r>
            <a:r>
              <a:rPr lang="en-US" sz="3600" dirty="0" err="1"/>
              <a:t>gert</a:t>
            </a:r>
            <a:r>
              <a:rPr lang="en-US" sz="3600" dirty="0"/>
              <a:t> til </a:t>
            </a:r>
            <a:r>
              <a:rPr lang="en-US" sz="3600" dirty="0" err="1"/>
              <a:t>að</a:t>
            </a:r>
            <a:r>
              <a:rPr lang="en-US" sz="3600" dirty="0"/>
              <a:t> </a:t>
            </a:r>
            <a:r>
              <a:rPr lang="en-US" sz="3600" dirty="0" err="1"/>
              <a:t>koma</a:t>
            </a:r>
            <a:r>
              <a:rPr lang="en-US" sz="3600" dirty="0"/>
              <a:t> í veg </a:t>
            </a:r>
            <a:r>
              <a:rPr lang="en-US" sz="3600" dirty="0" err="1"/>
              <a:t>fyrir</a:t>
            </a:r>
            <a:r>
              <a:rPr lang="en-US" sz="3600" dirty="0"/>
              <a:t> </a:t>
            </a:r>
            <a:r>
              <a:rPr lang="en-US" sz="3600" dirty="0" err="1"/>
              <a:t>einelti</a:t>
            </a:r>
            <a:r>
              <a:rPr lang="en-US" sz="3600" dirty="0"/>
              <a:t> </a:t>
            </a:r>
            <a:r>
              <a:rPr lang="en-US" sz="3600" dirty="0" err="1"/>
              <a:t>undanfarna</a:t>
            </a:r>
            <a:r>
              <a:rPr lang="en-US" sz="3600" dirty="0"/>
              <a:t> </a:t>
            </a:r>
            <a:r>
              <a:rPr lang="en-US" sz="3600" dirty="0" err="1"/>
              <a:t>mánuði</a:t>
            </a:r>
            <a:r>
              <a:rPr lang="en-US" sz="3600" dirty="0" smtClean="0"/>
              <a:t>?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is-IS" sz="3100" b="1" dirty="0"/>
              <a:t>Samantekt á töluvert, nokkuð mikið, mikið </a:t>
            </a:r>
            <a:r>
              <a:rPr lang="is-IS" sz="3100" b="1" dirty="0" smtClean="0"/>
              <a:t>(%).</a:t>
            </a:r>
            <a:endParaRPr lang="is-IS" sz="27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264993"/>
              </p:ext>
            </p:extLst>
          </p:nvPr>
        </p:nvGraphicFramePr>
        <p:xfrm>
          <a:off x="532563" y="1788607"/>
          <a:ext cx="11143622" cy="466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7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Hve</a:t>
            </a:r>
            <a:r>
              <a:rPr lang="en-US" sz="3600" dirty="0" smtClean="0"/>
              <a:t> oft </a:t>
            </a:r>
            <a:r>
              <a:rPr lang="en-US" sz="3600" dirty="0" err="1" smtClean="0"/>
              <a:t>reyna</a:t>
            </a:r>
            <a:r>
              <a:rPr lang="en-US" sz="3600" dirty="0" smtClean="0"/>
              <a:t> </a:t>
            </a:r>
            <a:r>
              <a:rPr lang="en-US" sz="3600" b="1" dirty="0" err="1" smtClean="0"/>
              <a:t>aðrir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nemendur</a:t>
            </a:r>
            <a:r>
              <a:rPr lang="en-US" sz="3600" b="1" dirty="0" smtClean="0"/>
              <a:t> </a:t>
            </a:r>
            <a:r>
              <a:rPr lang="en-US" sz="3600" dirty="0" err="1" smtClean="0"/>
              <a:t>að</a:t>
            </a:r>
            <a:r>
              <a:rPr lang="en-US" sz="3600" dirty="0" smtClean="0"/>
              <a:t> </a:t>
            </a:r>
            <a:r>
              <a:rPr lang="en-US" sz="3600" dirty="0" err="1" smtClean="0"/>
              <a:t>gera</a:t>
            </a:r>
            <a:r>
              <a:rPr lang="en-US" sz="3600" dirty="0" smtClean="0"/>
              <a:t> </a:t>
            </a:r>
            <a:r>
              <a:rPr lang="en-US" sz="3600" dirty="0" err="1" smtClean="0"/>
              <a:t>eitthvað</a:t>
            </a:r>
            <a:r>
              <a:rPr lang="en-US" sz="3600" dirty="0" smtClean="0"/>
              <a:t> til </a:t>
            </a:r>
            <a:r>
              <a:rPr lang="en-US" sz="3600" b="1" dirty="0" err="1" smtClean="0"/>
              <a:t>að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stöðva</a:t>
            </a:r>
            <a:r>
              <a:rPr lang="en-US" sz="3600" b="1" dirty="0" smtClean="0"/>
              <a:t> </a:t>
            </a:r>
            <a:r>
              <a:rPr lang="en-US" sz="3600" dirty="0" err="1" smtClean="0"/>
              <a:t>það</a:t>
            </a:r>
            <a:r>
              <a:rPr lang="en-US" sz="3600" dirty="0" smtClean="0"/>
              <a:t> </a:t>
            </a:r>
            <a:r>
              <a:rPr lang="en-US" sz="3600" dirty="0" err="1" smtClean="0"/>
              <a:t>að</a:t>
            </a:r>
            <a:r>
              <a:rPr lang="en-US" sz="3600" dirty="0" smtClean="0"/>
              <a:t> </a:t>
            </a:r>
            <a:r>
              <a:rPr lang="en-US" sz="3600" dirty="0" err="1" smtClean="0"/>
              <a:t>nemandi</a:t>
            </a:r>
            <a:r>
              <a:rPr lang="en-US" sz="3600" dirty="0" smtClean="0"/>
              <a:t> </a:t>
            </a:r>
            <a:r>
              <a:rPr lang="en-US" sz="3600" dirty="0" err="1" smtClean="0"/>
              <a:t>sé</a:t>
            </a:r>
            <a:r>
              <a:rPr lang="en-US" sz="3600" dirty="0" smtClean="0"/>
              <a:t> </a:t>
            </a:r>
            <a:r>
              <a:rPr lang="en-US" sz="3600" dirty="0" err="1" smtClean="0"/>
              <a:t>lagður</a:t>
            </a:r>
            <a:r>
              <a:rPr lang="en-US" sz="3600" dirty="0" smtClean="0"/>
              <a:t> í </a:t>
            </a:r>
            <a:r>
              <a:rPr lang="en-US" sz="3600" dirty="0" err="1" smtClean="0"/>
              <a:t>einelti</a:t>
            </a:r>
            <a:r>
              <a:rPr lang="en-US" sz="3600" dirty="0" smtClean="0"/>
              <a:t> í </a:t>
            </a:r>
            <a:r>
              <a:rPr lang="en-US" sz="3600" dirty="0" err="1" smtClean="0"/>
              <a:t>skólanum</a:t>
            </a:r>
            <a:r>
              <a:rPr lang="en-US" sz="3600" dirty="0" smtClean="0"/>
              <a:t>? </a:t>
            </a:r>
            <a:r>
              <a:rPr lang="en-US" sz="3200" dirty="0" smtClean="0"/>
              <a:t>(%)</a:t>
            </a:r>
            <a:r>
              <a:rPr lang="en-US" dirty="0"/>
              <a:t/>
            </a:r>
            <a:br>
              <a:rPr lang="en-US" dirty="0"/>
            </a:br>
            <a:endParaRPr lang="is-I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331172"/>
              </p:ext>
            </p:extLst>
          </p:nvPr>
        </p:nvGraphicFramePr>
        <p:xfrm>
          <a:off x="1045030" y="1690688"/>
          <a:ext cx="10078496" cy="477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8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200" dirty="0" smtClean="0"/>
              <a:t>Hefur einhver af </a:t>
            </a:r>
            <a:r>
              <a:rPr lang="is-IS" sz="3200" b="1" dirty="0" smtClean="0"/>
              <a:t>fullorðnum heima haft samband </a:t>
            </a:r>
            <a:r>
              <a:rPr lang="is-IS" sz="3200" dirty="0" smtClean="0"/>
              <a:t>við skólann til að reyna að stöðva eineltið sem þú verður fyrir í skólanum? (%)</a:t>
            </a:r>
            <a:endParaRPr lang="is-I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584608"/>
              </p:ext>
            </p:extLst>
          </p:nvPr>
        </p:nvGraphicFramePr>
        <p:xfrm>
          <a:off x="838200" y="2057400"/>
          <a:ext cx="10667162" cy="441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1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dirty="0"/>
              <a:t>Hversu mikil áhrif hefur það haft á þig (orðið leið/ur, sært þig eða álíka) að hafa orðið fyrir einelti? </a:t>
            </a:r>
            <a:r>
              <a:rPr lang="is-IS" sz="3600" dirty="0" smtClean="0"/>
              <a:t>(%)</a:t>
            </a:r>
            <a:endParaRPr lang="is-IS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081491"/>
              </p:ext>
            </p:extLst>
          </p:nvPr>
        </p:nvGraphicFramePr>
        <p:xfrm>
          <a:off x="589661" y="1845893"/>
          <a:ext cx="11041166" cy="466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133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Samantekt - Einelti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Einelti hefur aukist hjá bæði strákum og stúlkum (6,4% vs 3,6%). </a:t>
            </a:r>
          </a:p>
          <a:p>
            <a:pPr lvl="1"/>
            <a:r>
              <a:rPr lang="is-IS" dirty="0" smtClean="0"/>
              <a:t>Stúlkur 4,8% frá 3,2% </a:t>
            </a:r>
          </a:p>
          <a:p>
            <a:pPr lvl="1"/>
            <a:r>
              <a:rPr lang="is-IS" dirty="0" smtClean="0"/>
              <a:t>Strákar 7,8% frá 3,9%.</a:t>
            </a:r>
          </a:p>
          <a:p>
            <a:pPr marL="0" indent="0">
              <a:buNone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7220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>
            <a:normAutofit fontScale="90000"/>
          </a:bodyPr>
          <a:lstStyle/>
          <a:p>
            <a:r>
              <a:rPr lang="is-IS" sz="3600" dirty="0" smtClean="0"/>
              <a:t>Hvernig einelti verða nemendur oftast fyrir 2017</a:t>
            </a:r>
            <a:r>
              <a:rPr lang="is-IS" sz="3600" dirty="0"/>
              <a:t/>
            </a:r>
            <a:br>
              <a:rPr lang="is-IS" sz="3600" dirty="0"/>
            </a:b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0446"/>
            <a:ext cx="10515600" cy="55381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s-IS" sz="3200" b="1" dirty="0" smtClean="0"/>
              <a:t>Strákar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900" dirty="0"/>
              <a:t>Gert er </a:t>
            </a:r>
            <a:r>
              <a:rPr lang="is-IS" sz="2900" b="1" dirty="0"/>
              <a:t>grín</a:t>
            </a:r>
            <a:r>
              <a:rPr lang="is-IS" sz="2900" dirty="0"/>
              <a:t> að mér, ég er </a:t>
            </a:r>
            <a:r>
              <a:rPr lang="is-IS" sz="2900" b="1" dirty="0"/>
              <a:t>uppnefndur</a:t>
            </a:r>
            <a:r>
              <a:rPr lang="is-IS" sz="2900" dirty="0"/>
              <a:t> eða mér strítt á óþægilegan og meiðandi hátt (8,5%).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900" dirty="0">
                <a:solidFill>
                  <a:srgbClr val="7030A0"/>
                </a:solidFill>
              </a:rPr>
              <a:t>Aðrir nemendur hafa </a:t>
            </a:r>
            <a:r>
              <a:rPr lang="is-IS" sz="2900" b="1" dirty="0">
                <a:solidFill>
                  <a:srgbClr val="7030A0"/>
                </a:solidFill>
              </a:rPr>
              <a:t>talað illa um </a:t>
            </a:r>
            <a:r>
              <a:rPr lang="is-IS" sz="2900" dirty="0">
                <a:solidFill>
                  <a:srgbClr val="7030A0"/>
                </a:solidFill>
              </a:rPr>
              <a:t>mig eða </a:t>
            </a:r>
            <a:r>
              <a:rPr lang="is-IS" sz="2900" b="1" dirty="0">
                <a:solidFill>
                  <a:srgbClr val="7030A0"/>
                </a:solidFill>
              </a:rPr>
              <a:t>logið</a:t>
            </a:r>
            <a:r>
              <a:rPr lang="is-IS" sz="2900" dirty="0">
                <a:solidFill>
                  <a:srgbClr val="7030A0"/>
                </a:solidFill>
              </a:rPr>
              <a:t> upp á mig og reynt að fá aðra til að líka illa við mig (8,5%).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900" dirty="0">
                <a:solidFill>
                  <a:schemeClr val="accent4">
                    <a:lumMod val="75000"/>
                  </a:schemeClr>
                </a:solidFill>
              </a:rPr>
              <a:t>Ég hef verið </a:t>
            </a:r>
            <a:r>
              <a:rPr lang="is-IS" sz="2900" b="1" dirty="0">
                <a:solidFill>
                  <a:schemeClr val="accent4">
                    <a:lumMod val="75000"/>
                  </a:schemeClr>
                </a:solidFill>
              </a:rPr>
              <a:t>barinn</a:t>
            </a:r>
            <a:r>
              <a:rPr lang="is-IS" sz="2900" dirty="0">
                <a:solidFill>
                  <a:schemeClr val="accent4">
                    <a:lumMod val="75000"/>
                  </a:schemeClr>
                </a:solidFill>
              </a:rPr>
              <a:t>, það var </a:t>
            </a:r>
            <a:r>
              <a:rPr lang="is-IS" sz="2900" b="1" dirty="0">
                <a:solidFill>
                  <a:schemeClr val="accent4">
                    <a:lumMod val="75000"/>
                  </a:schemeClr>
                </a:solidFill>
              </a:rPr>
              <a:t>sparkað</a:t>
            </a:r>
            <a:r>
              <a:rPr lang="is-IS" sz="2900" dirty="0">
                <a:solidFill>
                  <a:schemeClr val="accent4">
                    <a:lumMod val="75000"/>
                  </a:schemeClr>
                </a:solidFill>
              </a:rPr>
              <a:t> í mig, </a:t>
            </a:r>
            <a:r>
              <a:rPr lang="is-IS" sz="2900" b="1" dirty="0">
                <a:solidFill>
                  <a:schemeClr val="accent4">
                    <a:lumMod val="75000"/>
                  </a:schemeClr>
                </a:solidFill>
              </a:rPr>
              <a:t>rifið í </a:t>
            </a:r>
            <a:r>
              <a:rPr lang="is-IS" sz="2900" dirty="0">
                <a:solidFill>
                  <a:schemeClr val="accent4">
                    <a:lumMod val="75000"/>
                  </a:schemeClr>
                </a:solidFill>
              </a:rPr>
              <a:t>hárið, mér var </a:t>
            </a:r>
            <a:r>
              <a:rPr lang="is-IS" sz="2900" b="1" dirty="0">
                <a:solidFill>
                  <a:schemeClr val="accent4">
                    <a:lumMod val="75000"/>
                  </a:schemeClr>
                </a:solidFill>
              </a:rPr>
              <a:t>hrint</a:t>
            </a:r>
            <a:r>
              <a:rPr lang="is-IS" sz="2900" dirty="0">
                <a:solidFill>
                  <a:schemeClr val="accent4">
                    <a:lumMod val="75000"/>
                  </a:schemeClr>
                </a:solidFill>
              </a:rPr>
              <a:t> eða ég var </a:t>
            </a:r>
            <a:r>
              <a:rPr lang="is-IS" sz="2900" b="1" dirty="0">
                <a:solidFill>
                  <a:schemeClr val="accent4">
                    <a:lumMod val="75000"/>
                  </a:schemeClr>
                </a:solidFill>
              </a:rPr>
              <a:t>lokaður inni </a:t>
            </a:r>
            <a:r>
              <a:rPr lang="is-IS" sz="2900" dirty="0">
                <a:solidFill>
                  <a:schemeClr val="accent4">
                    <a:lumMod val="75000"/>
                  </a:schemeClr>
                </a:solidFill>
              </a:rPr>
              <a:t>(6,8</a:t>
            </a:r>
            <a:r>
              <a:rPr lang="is-IS" sz="2900" dirty="0" smtClean="0">
                <a:solidFill>
                  <a:schemeClr val="accent4">
                    <a:lumMod val="75000"/>
                  </a:schemeClr>
                </a:solidFill>
              </a:rPr>
              <a:t>%).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900" dirty="0">
                <a:solidFill>
                  <a:srgbClr val="FF0000"/>
                </a:solidFill>
              </a:rPr>
              <a:t>Ég hef orðið fyrir einelti með </a:t>
            </a:r>
            <a:r>
              <a:rPr lang="is-IS" sz="2900" b="1" dirty="0">
                <a:solidFill>
                  <a:srgbClr val="FF0000"/>
                </a:solidFill>
              </a:rPr>
              <a:t>meiðandi orðum</a:t>
            </a:r>
            <a:r>
              <a:rPr lang="is-IS" sz="2900" dirty="0">
                <a:solidFill>
                  <a:srgbClr val="FF0000"/>
                </a:solidFill>
              </a:rPr>
              <a:t>, </a:t>
            </a:r>
            <a:r>
              <a:rPr lang="is-IS" sz="2900" b="1" dirty="0">
                <a:solidFill>
                  <a:srgbClr val="FF0000"/>
                </a:solidFill>
              </a:rPr>
              <a:t>athugasemdum </a:t>
            </a:r>
            <a:r>
              <a:rPr lang="is-IS" sz="2900" dirty="0">
                <a:solidFill>
                  <a:srgbClr val="FF0000"/>
                </a:solidFill>
              </a:rPr>
              <a:t>eða </a:t>
            </a:r>
            <a:r>
              <a:rPr lang="is-IS" sz="2900" b="1" dirty="0">
                <a:solidFill>
                  <a:srgbClr val="FF0000"/>
                </a:solidFill>
              </a:rPr>
              <a:t>látbragði með kynferðislegri </a:t>
            </a:r>
            <a:r>
              <a:rPr lang="is-IS" sz="2900" dirty="0">
                <a:solidFill>
                  <a:srgbClr val="FF0000"/>
                </a:solidFill>
              </a:rPr>
              <a:t>merkingu (5,2</a:t>
            </a:r>
            <a:r>
              <a:rPr lang="is-IS" sz="2900" dirty="0" smtClean="0">
                <a:solidFill>
                  <a:srgbClr val="FF0000"/>
                </a:solidFill>
              </a:rPr>
              <a:t>).</a:t>
            </a:r>
            <a:endParaRPr lang="is-I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65113" lvl="1" indent="-265113">
              <a:buNone/>
            </a:pPr>
            <a:endParaRPr lang="is-I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s-IS" sz="3200" b="1" dirty="0" smtClean="0"/>
              <a:t>Stúlkur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900" dirty="0"/>
              <a:t>Gert er </a:t>
            </a:r>
            <a:r>
              <a:rPr lang="is-IS" sz="2900" b="1" dirty="0"/>
              <a:t>grín</a:t>
            </a:r>
            <a:r>
              <a:rPr lang="is-IS" sz="2900" dirty="0"/>
              <a:t> að mér, ég er </a:t>
            </a:r>
            <a:r>
              <a:rPr lang="is-IS" sz="2900" b="1" dirty="0"/>
              <a:t>uppnefndur</a:t>
            </a:r>
            <a:r>
              <a:rPr lang="is-IS" sz="2900" dirty="0"/>
              <a:t> eða mér strítt á óþægilegan og meiðandi hátt (</a:t>
            </a:r>
            <a:r>
              <a:rPr lang="is-IS" sz="2900" dirty="0" smtClean="0"/>
              <a:t>8,7%)</a:t>
            </a:r>
          </a:p>
          <a:p>
            <a:pPr marL="265113" lvl="1" indent="-265113">
              <a:lnSpc>
                <a:spcPct val="170000"/>
              </a:lnSpc>
            </a:pPr>
            <a:r>
              <a:rPr lang="is-IS" sz="2900" dirty="0" smtClean="0">
                <a:solidFill>
                  <a:srgbClr val="7030A0"/>
                </a:solidFill>
              </a:rPr>
              <a:t>Aðrir </a:t>
            </a:r>
            <a:r>
              <a:rPr lang="is-IS" sz="2900" dirty="0">
                <a:solidFill>
                  <a:srgbClr val="7030A0"/>
                </a:solidFill>
              </a:rPr>
              <a:t>nemendur hafa </a:t>
            </a:r>
            <a:r>
              <a:rPr lang="is-IS" sz="2900" b="1" dirty="0">
                <a:solidFill>
                  <a:srgbClr val="7030A0"/>
                </a:solidFill>
              </a:rPr>
              <a:t>talað illa um </a:t>
            </a:r>
            <a:r>
              <a:rPr lang="is-IS" sz="2900" dirty="0">
                <a:solidFill>
                  <a:srgbClr val="7030A0"/>
                </a:solidFill>
              </a:rPr>
              <a:t>mig eða </a:t>
            </a:r>
            <a:r>
              <a:rPr lang="is-IS" sz="2900" b="1" dirty="0">
                <a:solidFill>
                  <a:srgbClr val="7030A0"/>
                </a:solidFill>
              </a:rPr>
              <a:t>logið</a:t>
            </a:r>
            <a:r>
              <a:rPr lang="is-IS" sz="2900" dirty="0">
                <a:solidFill>
                  <a:srgbClr val="7030A0"/>
                </a:solidFill>
              </a:rPr>
              <a:t> upp á mig og reynt að fá aðra til að líka illa við mig (6,7</a:t>
            </a:r>
            <a:r>
              <a:rPr lang="is-IS" sz="2900" dirty="0" smtClean="0">
                <a:solidFill>
                  <a:srgbClr val="7030A0"/>
                </a:solidFill>
              </a:rPr>
              <a:t>%).</a:t>
            </a:r>
            <a:endParaRPr lang="is-IS" sz="2900" dirty="0">
              <a:solidFill>
                <a:srgbClr val="7030A0"/>
              </a:solidFill>
            </a:endParaRPr>
          </a:p>
          <a:p>
            <a:pPr marL="265113" lvl="1" indent="-265113">
              <a:lnSpc>
                <a:spcPct val="170000"/>
              </a:lnSpc>
            </a:pPr>
            <a:r>
              <a:rPr lang="is-IS" sz="2900" dirty="0">
                <a:solidFill>
                  <a:schemeClr val="accent1">
                    <a:lumMod val="50000"/>
                  </a:schemeClr>
                </a:solidFill>
              </a:rPr>
              <a:t>Aðrir nemendur vilja ekki vera með mér svo að ég er einn í frímínútum (4,8%).</a:t>
            </a:r>
          </a:p>
          <a:p>
            <a:pPr marL="0" indent="0">
              <a:buNone/>
            </a:pPr>
            <a:endParaRPr lang="is-IS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Einelti á eftirfarandi stöðum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sz="3600" dirty="0" smtClean="0"/>
              <a:t>Aukist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Á leið í og úr skóla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s-IS" sz="3600" dirty="0" smtClean="0"/>
              <a:t>Dregið úr</a:t>
            </a:r>
            <a:endParaRPr lang="is-I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 smtClean="0"/>
              <a:t>Á öllum öðrum svæðum</a:t>
            </a:r>
          </a:p>
        </p:txBody>
      </p:sp>
    </p:spTree>
    <p:extLst>
      <p:ext uri="{BB962C8B-B14F-4D97-AF65-F5344CB8AC3E}">
        <p14:creationId xmlns:p14="http://schemas.microsoft.com/office/powerpoint/2010/main" val="42133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Einelti er mest á eftirfarandi stöðum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Á skólalóð (52,6%) –</a:t>
            </a:r>
          </a:p>
          <a:p>
            <a:pPr lvl="1"/>
            <a:r>
              <a:rPr lang="is-IS" sz="2200" dirty="0" smtClean="0"/>
              <a:t>Stúlkur (73,3%)</a:t>
            </a:r>
          </a:p>
          <a:p>
            <a:pPr lvl="1"/>
            <a:r>
              <a:rPr lang="is-IS" sz="2200" dirty="0" smtClean="0"/>
              <a:t>Strákar (39,1%)</a:t>
            </a:r>
          </a:p>
          <a:p>
            <a:pPr marL="457200" lvl="1" indent="0">
              <a:buNone/>
            </a:pPr>
            <a:endParaRPr lang="is-IS" dirty="0" smtClean="0"/>
          </a:p>
          <a:p>
            <a:r>
              <a:rPr lang="is-IS" dirty="0" smtClean="0"/>
              <a:t>Á leið í og úr skóla (13,2%)</a:t>
            </a:r>
          </a:p>
          <a:p>
            <a:pPr lvl="1"/>
            <a:r>
              <a:rPr lang="is-IS" sz="2200" dirty="0" smtClean="0"/>
              <a:t>Strákar (17,4%)</a:t>
            </a:r>
          </a:p>
          <a:p>
            <a:pPr lvl="1"/>
            <a:r>
              <a:rPr lang="is-IS" sz="2200" dirty="0" smtClean="0"/>
              <a:t>Stúlkur (6,7%)</a:t>
            </a:r>
          </a:p>
          <a:p>
            <a:endParaRPr lang="is-IS" dirty="0" smtClean="0"/>
          </a:p>
          <a:p>
            <a:r>
              <a:rPr lang="is-IS" dirty="0"/>
              <a:t>Annars staðar í skóla </a:t>
            </a:r>
            <a:r>
              <a:rPr lang="is-IS" dirty="0" smtClean="0"/>
              <a:t>(13,2%)</a:t>
            </a:r>
            <a:endParaRPr lang="is-IS" dirty="0"/>
          </a:p>
          <a:p>
            <a:pPr lvl="1"/>
            <a:r>
              <a:rPr lang="is-IS" sz="2200" dirty="0" smtClean="0"/>
              <a:t>Stúlkur (13.3%)</a:t>
            </a:r>
          </a:p>
          <a:p>
            <a:pPr lvl="1"/>
            <a:r>
              <a:rPr lang="is-IS" sz="2200" dirty="0" smtClean="0"/>
              <a:t>Strákar (13%)</a:t>
            </a:r>
            <a:endParaRPr lang="is-IS" sz="2200" dirty="0"/>
          </a:p>
          <a:p>
            <a:pPr marL="457200" lvl="1" indent="0">
              <a:buNone/>
            </a:pPr>
            <a:endParaRPr lang="is-IS" dirty="0" smtClean="0"/>
          </a:p>
          <a:p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s-IS" dirty="0"/>
              <a:t>Í kennslustofu ekki kennari (10,5%)</a:t>
            </a:r>
          </a:p>
          <a:p>
            <a:pPr lvl="1"/>
            <a:r>
              <a:rPr lang="is-IS" sz="2200" dirty="0"/>
              <a:t>Stúlkur (20%)</a:t>
            </a:r>
          </a:p>
          <a:p>
            <a:pPr lvl="1"/>
            <a:r>
              <a:rPr lang="is-IS" sz="2200" dirty="0"/>
              <a:t>Strákar (4,3</a:t>
            </a:r>
            <a:r>
              <a:rPr lang="is-IS" sz="2200" dirty="0" smtClean="0"/>
              <a:t>)</a:t>
            </a:r>
          </a:p>
          <a:p>
            <a:pPr marL="457200" lvl="1" indent="0">
              <a:buNone/>
            </a:pPr>
            <a:endParaRPr lang="is-IS" dirty="0"/>
          </a:p>
          <a:p>
            <a:r>
              <a:rPr lang="is-IS" dirty="0" smtClean="0"/>
              <a:t>Á </a:t>
            </a:r>
            <a:r>
              <a:rPr lang="is-IS" dirty="0"/>
              <a:t>göngum (7,9%)</a:t>
            </a:r>
          </a:p>
          <a:p>
            <a:pPr lvl="1"/>
            <a:r>
              <a:rPr lang="is-IS" sz="2200" dirty="0"/>
              <a:t>Strákar (8,7%)</a:t>
            </a:r>
          </a:p>
          <a:p>
            <a:pPr lvl="1"/>
            <a:r>
              <a:rPr lang="is-IS" sz="2200" dirty="0"/>
              <a:t>Stúlkur (6,7</a:t>
            </a:r>
            <a:r>
              <a:rPr lang="is-IS" sz="2200" dirty="0" smtClean="0"/>
              <a:t>%)</a:t>
            </a:r>
          </a:p>
          <a:p>
            <a:pPr marL="457200" lvl="1" indent="0">
              <a:buNone/>
            </a:pPr>
            <a:endParaRPr lang="is-IS" dirty="0"/>
          </a:p>
          <a:p>
            <a:r>
              <a:rPr lang="is-IS" dirty="0" smtClean="0"/>
              <a:t>Í </a:t>
            </a:r>
            <a:r>
              <a:rPr lang="is-IS" dirty="0"/>
              <a:t>kennslustofu </a:t>
            </a:r>
            <a:r>
              <a:rPr lang="is-IS" dirty="0" smtClean="0"/>
              <a:t>(7,9%)</a:t>
            </a:r>
            <a:endParaRPr lang="is-IS" dirty="0"/>
          </a:p>
          <a:p>
            <a:pPr lvl="1"/>
            <a:r>
              <a:rPr lang="is-IS" sz="2200" dirty="0" smtClean="0"/>
              <a:t>Stúlkur (13,3%)</a:t>
            </a:r>
            <a:endParaRPr lang="is-IS" sz="2200" dirty="0"/>
          </a:p>
          <a:p>
            <a:pPr lvl="1"/>
            <a:r>
              <a:rPr lang="is-IS" sz="2200" dirty="0" smtClean="0"/>
              <a:t>Strákar (4,3%)</a:t>
            </a:r>
          </a:p>
          <a:p>
            <a:pPr marL="457200" lvl="1" indent="0">
              <a:buNone/>
            </a:pP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78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00" dirty="0" smtClean="0"/>
              <a:t>Samantekt </a:t>
            </a:r>
            <a:br>
              <a:rPr lang="is-IS" sz="3600" dirty="0" smtClean="0"/>
            </a:br>
            <a:r>
              <a:rPr lang="is-IS" sz="3600" dirty="0" smtClean="0"/>
              <a:t>Hve lengi - Hverjum segja frá - Hverjir leggja í einelti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Helmingur </a:t>
            </a:r>
            <a:r>
              <a:rPr lang="is-IS" dirty="0"/>
              <a:t>þeirra nemenda skólans sem segjast vera lagðir í </a:t>
            </a:r>
            <a:r>
              <a:rPr lang="is-IS" dirty="0" smtClean="0"/>
              <a:t>einelti (af 6,4</a:t>
            </a:r>
            <a:r>
              <a:rPr lang="is-IS" dirty="0"/>
              <a:t>%) </a:t>
            </a:r>
            <a:r>
              <a:rPr lang="is-IS" dirty="0" smtClean="0"/>
              <a:t>segja </a:t>
            </a:r>
            <a:r>
              <a:rPr lang="is-IS" dirty="0"/>
              <a:t>að eineltið hafi staðið yfir í u.þ.b. </a:t>
            </a:r>
            <a:r>
              <a:rPr lang="is-IS" dirty="0" smtClean="0"/>
              <a:t>hálft ár </a:t>
            </a:r>
            <a:r>
              <a:rPr lang="is-IS" dirty="0"/>
              <a:t>eða lengur</a:t>
            </a:r>
            <a:r>
              <a:rPr lang="is-IS" dirty="0" smtClean="0"/>
              <a:t>. Hinir draga í land og segjast ekki hafa orðið fyrir einelti eða að það hafi staðið stutt.</a:t>
            </a:r>
          </a:p>
          <a:p>
            <a:endParaRPr lang="is-IS" dirty="0"/>
          </a:p>
          <a:p>
            <a:r>
              <a:rPr lang="is-IS" dirty="0" smtClean="0"/>
              <a:t>Allar stúlkur hafa sagt fullorðnum heima frá en strákar segja síður frá og ekki allir hafa sagt frá. </a:t>
            </a:r>
          </a:p>
          <a:p>
            <a:endParaRPr lang="is-IS" dirty="0"/>
          </a:p>
          <a:p>
            <a:r>
              <a:rPr lang="is-IS" dirty="0" smtClean="0"/>
              <a:t>Oftast er það einn drengur eða hópur 2-3 drengja í sama bekk sem leggja drengi og stúlkur í einelti. </a:t>
            </a:r>
          </a:p>
          <a:p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87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Samantekt  - líðan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s-IS" sz="2400" dirty="0" smtClean="0"/>
              <a:t>Flestum nemendum líkar vel í skólanum en aðeins fleiri nemendur taka ekki afstöðu þ.e. segja hvorki né. </a:t>
            </a:r>
          </a:p>
          <a:p>
            <a:pPr marL="0" indent="0">
              <a:lnSpc>
                <a:spcPct val="100000"/>
              </a:lnSpc>
              <a:buNone/>
            </a:pPr>
            <a:endParaRPr lang="is-IS" sz="2400" dirty="0" smtClean="0"/>
          </a:p>
          <a:p>
            <a:pPr>
              <a:lnSpc>
                <a:spcPct val="100000"/>
              </a:lnSpc>
            </a:pPr>
            <a:r>
              <a:rPr lang="is-IS" sz="2400" dirty="0" smtClean="0"/>
              <a:t>Aðeins færri stúlkur segjast eiga enga eða eina vinkonu hins vegar segjast fleiri strákar eiga engan eða einn vin miðað við sl. skólaár.</a:t>
            </a:r>
          </a:p>
          <a:p>
            <a:pPr marL="0" indent="0">
              <a:lnSpc>
                <a:spcPct val="100000"/>
              </a:lnSpc>
              <a:buNone/>
            </a:pPr>
            <a:endParaRPr lang="is-IS" sz="2400" dirty="0" smtClean="0"/>
          </a:p>
          <a:p>
            <a:pPr>
              <a:lnSpc>
                <a:spcPct val="100000"/>
              </a:lnSpc>
            </a:pPr>
            <a:r>
              <a:rPr lang="is-IS" sz="2400" dirty="0" smtClean="0"/>
              <a:t>Stúlkur óttast frekar en drengir að vera lagðir í einelti og óttinn hjá stúlkum hefur aukist.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643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3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err="1" smtClean="0"/>
              <a:t>Hvernig</a:t>
            </a:r>
            <a:r>
              <a:rPr lang="en-US" sz="5300" b="1" dirty="0" smtClean="0"/>
              <a:t> </a:t>
            </a:r>
            <a:r>
              <a:rPr lang="en-US" sz="5300" b="1" dirty="0" err="1"/>
              <a:t>líkar</a:t>
            </a:r>
            <a:r>
              <a:rPr lang="en-US" sz="5300" b="1" dirty="0"/>
              <a:t> </a:t>
            </a:r>
            <a:r>
              <a:rPr lang="en-US" sz="5300" b="1" dirty="0" err="1"/>
              <a:t>þér</a:t>
            </a:r>
            <a:r>
              <a:rPr lang="en-US" sz="5300" b="1" dirty="0"/>
              <a:t> </a:t>
            </a:r>
            <a:r>
              <a:rPr lang="en-US" sz="5300" b="1" dirty="0" err="1"/>
              <a:t>að</a:t>
            </a:r>
            <a:r>
              <a:rPr lang="en-US" sz="5300" b="1" dirty="0"/>
              <a:t> </a:t>
            </a:r>
            <a:r>
              <a:rPr lang="en-US" sz="5300" b="1" dirty="0" err="1"/>
              <a:t>vera</a:t>
            </a:r>
            <a:r>
              <a:rPr lang="en-US" sz="5300" b="1" dirty="0"/>
              <a:t> í </a:t>
            </a:r>
            <a:r>
              <a:rPr lang="en-US" sz="5300" b="1" dirty="0" err="1"/>
              <a:t>skólanum</a:t>
            </a:r>
            <a:r>
              <a:rPr lang="en-US" sz="5300" b="1" dirty="0" smtClean="0"/>
              <a:t>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err="1" smtClean="0"/>
              <a:t>Líkar</a:t>
            </a:r>
            <a:r>
              <a:rPr lang="en-US" sz="2700" dirty="0" smtClean="0"/>
              <a:t> </a:t>
            </a:r>
            <a:r>
              <a:rPr lang="en-US" sz="2700" dirty="0" err="1" smtClean="0"/>
              <a:t>vel</a:t>
            </a:r>
            <a:r>
              <a:rPr lang="en-US" sz="2700" dirty="0" smtClean="0"/>
              <a:t>/</a:t>
            </a:r>
            <a:r>
              <a:rPr lang="en-US" sz="2700" dirty="0" err="1" smtClean="0"/>
              <a:t>mjög</a:t>
            </a:r>
            <a:r>
              <a:rPr lang="en-US" sz="2700" dirty="0" smtClean="0"/>
              <a:t> </a:t>
            </a:r>
            <a:r>
              <a:rPr lang="en-US" sz="2700" dirty="0" err="1" smtClean="0"/>
              <a:t>vel</a:t>
            </a:r>
            <a:r>
              <a:rPr lang="en-US" sz="2700" dirty="0" smtClean="0"/>
              <a:t> – </a:t>
            </a:r>
            <a:r>
              <a:rPr lang="en-US" sz="2700" dirty="0" err="1" smtClean="0"/>
              <a:t>Hvorki</a:t>
            </a:r>
            <a:r>
              <a:rPr lang="en-US" sz="2700" dirty="0" smtClean="0"/>
              <a:t> </a:t>
            </a:r>
            <a:r>
              <a:rPr lang="en-US" sz="2700" dirty="0" err="1" smtClean="0"/>
              <a:t>vel</a:t>
            </a:r>
            <a:r>
              <a:rPr lang="en-US" sz="2700" dirty="0" smtClean="0"/>
              <a:t> né </a:t>
            </a:r>
            <a:r>
              <a:rPr lang="en-US" sz="2700" dirty="0" err="1" smtClean="0"/>
              <a:t>illa</a:t>
            </a:r>
            <a:r>
              <a:rPr lang="en-US" sz="2700" dirty="0" smtClean="0"/>
              <a:t> - </a:t>
            </a:r>
            <a:r>
              <a:rPr lang="en-US" sz="2700" dirty="0" err="1"/>
              <a:t>L</a:t>
            </a:r>
            <a:r>
              <a:rPr lang="en-US" sz="2700" dirty="0" err="1" smtClean="0"/>
              <a:t>íkar</a:t>
            </a:r>
            <a:r>
              <a:rPr lang="en-US" sz="2700" dirty="0" smtClean="0"/>
              <a:t> </a:t>
            </a:r>
            <a:r>
              <a:rPr lang="en-US" sz="2700" dirty="0" err="1" smtClean="0"/>
              <a:t>illa</a:t>
            </a:r>
            <a:r>
              <a:rPr lang="en-US" sz="2700" dirty="0" smtClean="0"/>
              <a:t>/</a:t>
            </a:r>
            <a:r>
              <a:rPr lang="en-US" sz="2700" dirty="0" err="1" smtClean="0"/>
              <a:t>mjög</a:t>
            </a:r>
            <a:r>
              <a:rPr lang="en-US" sz="2700" dirty="0" smtClean="0"/>
              <a:t> </a:t>
            </a:r>
            <a:r>
              <a:rPr lang="en-US" sz="2700" dirty="0" err="1" smtClean="0"/>
              <a:t>illa</a:t>
            </a:r>
            <a:r>
              <a:rPr lang="en-US" sz="3100" dirty="0">
                <a:solidFill>
                  <a:schemeClr val="accent1"/>
                </a:solidFill>
              </a:rPr>
              <a:t/>
            </a:r>
            <a:br>
              <a:rPr lang="en-US" sz="3100" dirty="0">
                <a:solidFill>
                  <a:schemeClr val="accent1"/>
                </a:solidFill>
              </a:rPr>
            </a:br>
            <a:endParaRPr lang="is-I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568166"/>
              </p:ext>
            </p:extLst>
          </p:nvPr>
        </p:nvGraphicFramePr>
        <p:xfrm>
          <a:off x="1105319" y="2057400"/>
          <a:ext cx="10078496" cy="423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03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Samantekt - viðhorf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2400" dirty="0"/>
              <a:t>Starfsfólk þarf að gera vinnu sína gegn einelti sýnilegri fyrir nemendum en tæp </a:t>
            </a:r>
            <a:r>
              <a:rPr lang="is-IS" sz="2400" dirty="0" smtClean="0"/>
              <a:t>36,4% </a:t>
            </a:r>
            <a:r>
              <a:rPr lang="is-IS" sz="2400" dirty="0"/>
              <a:t>nemenda telja að </a:t>
            </a:r>
            <a:r>
              <a:rPr lang="is-IS" sz="2400" dirty="0" smtClean="0"/>
              <a:t>starfsfólk </a:t>
            </a:r>
            <a:r>
              <a:rPr lang="is-IS" sz="2400" dirty="0"/>
              <a:t>geri oft eða næstum alltaf eitthvað til að stöðva einelti</a:t>
            </a:r>
            <a:r>
              <a:rPr lang="is-IS" sz="2400" dirty="0" smtClean="0"/>
              <a:t>. Færri nemendur í ár sem finnst vinna starfsfólks vera sýnileg. Fleiri nemendur (63,1%) telja umsjónakennara sinn geta töluvert eða mikið til að stöðva einelti þó aðeins minna en í fyrra.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2400" dirty="0" smtClean="0"/>
              <a:t> Örlítið fleiri nemendur nú miðað við sl. vetur segjast ekki geta hugsað sér að leggja aðra í einelti (93,6%), fleiri stúlkur í þeim hópi.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2400" dirty="0" smtClean="0"/>
              <a:t>Fleiri nemendur nú sem segjast vorkenna þeim sem verður fyrir einelti en örlítið færri vilja koma til hjálpar.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s-IS" sz="2400" dirty="0" smtClean="0"/>
              <a:t>Aðeins fleiri nemendur miðað við í fyrra segjast ekki hafa lagt aðra nemendur í einelti (97,7%). </a:t>
            </a:r>
            <a:endParaRPr lang="is-IS" sz="24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79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Hvernig</a:t>
            </a:r>
            <a:r>
              <a:rPr lang="en-US" b="1" dirty="0" smtClean="0"/>
              <a:t> </a:t>
            </a:r>
            <a:r>
              <a:rPr lang="en-US" b="1" dirty="0" err="1"/>
              <a:t>líkar</a:t>
            </a:r>
            <a:r>
              <a:rPr lang="en-US" b="1" dirty="0"/>
              <a:t> </a:t>
            </a:r>
            <a:r>
              <a:rPr lang="en-US" b="1" dirty="0" err="1"/>
              <a:t>þér</a:t>
            </a:r>
            <a:r>
              <a:rPr lang="en-US" b="1" dirty="0"/>
              <a:t> </a:t>
            </a:r>
            <a:r>
              <a:rPr lang="en-US" b="1" dirty="0" err="1"/>
              <a:t>að</a:t>
            </a:r>
            <a:r>
              <a:rPr lang="en-US" b="1" dirty="0"/>
              <a:t> </a:t>
            </a:r>
            <a:r>
              <a:rPr lang="en-US" b="1" dirty="0" err="1"/>
              <a:t>vera</a:t>
            </a:r>
            <a:r>
              <a:rPr lang="en-US" b="1" dirty="0"/>
              <a:t> í </a:t>
            </a:r>
            <a:r>
              <a:rPr lang="en-US" b="1" dirty="0" err="1"/>
              <a:t>skólanum</a:t>
            </a:r>
            <a:r>
              <a:rPr lang="en-US" b="1" dirty="0" smtClean="0"/>
              <a:t>?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000" dirty="0" err="1" smtClean="0"/>
              <a:t>Líkar</a:t>
            </a:r>
            <a:r>
              <a:rPr lang="en-US" sz="4000" dirty="0" smtClean="0"/>
              <a:t> </a:t>
            </a:r>
            <a:r>
              <a:rPr lang="en-US" sz="4000" dirty="0" err="1" smtClean="0"/>
              <a:t>vel</a:t>
            </a:r>
            <a:r>
              <a:rPr lang="en-US" sz="4000" dirty="0" smtClean="0"/>
              <a:t> og </a:t>
            </a:r>
            <a:r>
              <a:rPr lang="en-US" sz="4000" dirty="0" err="1" smtClean="0"/>
              <a:t>mjög</a:t>
            </a:r>
            <a:r>
              <a:rPr lang="en-US" sz="4000" dirty="0" smtClean="0"/>
              <a:t> </a:t>
            </a:r>
            <a:r>
              <a:rPr lang="en-US" sz="4000" dirty="0" err="1" smtClean="0"/>
              <a:t>vel</a:t>
            </a:r>
            <a:r>
              <a:rPr lang="is-IS" sz="5300" dirty="0" smtClean="0"/>
              <a:t/>
            </a:r>
            <a:br>
              <a:rPr lang="is-IS" sz="5300" dirty="0" smtClean="0"/>
            </a:br>
            <a:endParaRPr lang="is-I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797715"/>
              </p:ext>
            </p:extLst>
          </p:nvPr>
        </p:nvGraphicFramePr>
        <p:xfrm>
          <a:off x="532563" y="1808703"/>
          <a:ext cx="11143622" cy="465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Hvernig</a:t>
            </a:r>
            <a:r>
              <a:rPr lang="en-US" sz="4000" b="1" dirty="0"/>
              <a:t> </a:t>
            </a:r>
            <a:r>
              <a:rPr lang="en-US" sz="4000" b="1" dirty="0" err="1"/>
              <a:t>líkar</a:t>
            </a:r>
            <a:r>
              <a:rPr lang="en-US" sz="4000" b="1" dirty="0"/>
              <a:t> </a:t>
            </a:r>
            <a:r>
              <a:rPr lang="en-US" sz="4000" b="1" dirty="0" err="1"/>
              <a:t>þér</a:t>
            </a:r>
            <a:r>
              <a:rPr lang="en-US" sz="4000" b="1" dirty="0"/>
              <a:t> </a:t>
            </a:r>
            <a:r>
              <a:rPr lang="en-US" sz="4000" b="1" dirty="0" err="1"/>
              <a:t>að</a:t>
            </a:r>
            <a:r>
              <a:rPr lang="en-US" sz="4000" b="1" dirty="0"/>
              <a:t> </a:t>
            </a:r>
            <a:r>
              <a:rPr lang="en-US" sz="4000" b="1" dirty="0" err="1"/>
              <a:t>vera</a:t>
            </a:r>
            <a:r>
              <a:rPr lang="en-US" sz="4000" b="1" dirty="0"/>
              <a:t> í </a:t>
            </a:r>
            <a:r>
              <a:rPr lang="en-US" sz="4000" b="1" dirty="0" err="1"/>
              <a:t>skólanum</a:t>
            </a:r>
            <a:r>
              <a:rPr lang="en-US" sz="4000" b="1" dirty="0"/>
              <a:t>?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 err="1" smtClean="0"/>
              <a:t>Hvorki</a:t>
            </a:r>
            <a:r>
              <a:rPr lang="en-US" sz="3200" dirty="0" smtClean="0"/>
              <a:t> </a:t>
            </a:r>
            <a:r>
              <a:rPr lang="en-US" sz="3200" dirty="0" err="1" smtClean="0"/>
              <a:t>vel</a:t>
            </a:r>
            <a:r>
              <a:rPr lang="en-US" sz="3200" dirty="0" smtClean="0"/>
              <a:t> né </a:t>
            </a:r>
            <a:r>
              <a:rPr lang="en-US" sz="3200" dirty="0" err="1" smtClean="0"/>
              <a:t>illa</a:t>
            </a:r>
            <a:endParaRPr lang="is-I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259163"/>
              </p:ext>
            </p:extLst>
          </p:nvPr>
        </p:nvGraphicFramePr>
        <p:xfrm>
          <a:off x="522514" y="2057400"/>
          <a:ext cx="11183816" cy="441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4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39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/>
              <a:t>Hvernig</a:t>
            </a:r>
            <a:r>
              <a:rPr lang="en-US" b="1" dirty="0" smtClean="0"/>
              <a:t> </a:t>
            </a:r>
            <a:r>
              <a:rPr lang="en-US" b="1" dirty="0" err="1"/>
              <a:t>líkar</a:t>
            </a:r>
            <a:r>
              <a:rPr lang="en-US" b="1" dirty="0"/>
              <a:t> </a:t>
            </a:r>
            <a:r>
              <a:rPr lang="en-US" b="1" dirty="0" err="1"/>
              <a:t>þér</a:t>
            </a:r>
            <a:r>
              <a:rPr lang="en-US" b="1" dirty="0"/>
              <a:t> </a:t>
            </a:r>
            <a:r>
              <a:rPr lang="en-US" b="1" dirty="0" err="1"/>
              <a:t>að</a:t>
            </a:r>
            <a:r>
              <a:rPr lang="en-US" b="1" dirty="0"/>
              <a:t> </a:t>
            </a:r>
            <a:r>
              <a:rPr lang="en-US" b="1" dirty="0" err="1"/>
              <a:t>vera</a:t>
            </a:r>
            <a:r>
              <a:rPr lang="en-US" b="1" dirty="0"/>
              <a:t> í </a:t>
            </a:r>
            <a:r>
              <a:rPr lang="en-US" b="1" dirty="0" err="1"/>
              <a:t>skólanum</a:t>
            </a:r>
            <a:r>
              <a:rPr lang="en-US" b="1" dirty="0" smtClean="0"/>
              <a:t>?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err="1" smtClean="0"/>
              <a:t>Líkar</a:t>
            </a:r>
            <a:r>
              <a:rPr lang="en-US" sz="3600" dirty="0" smtClean="0"/>
              <a:t> </a:t>
            </a:r>
            <a:r>
              <a:rPr lang="en-US" sz="3600" dirty="0" err="1" smtClean="0"/>
              <a:t>illa</a:t>
            </a:r>
            <a:r>
              <a:rPr lang="en-US" sz="3600" dirty="0" smtClean="0"/>
              <a:t> og </a:t>
            </a:r>
            <a:r>
              <a:rPr lang="en-US" sz="3600" dirty="0" err="1" smtClean="0"/>
              <a:t>mjög</a:t>
            </a:r>
            <a:r>
              <a:rPr lang="en-US" sz="3600" dirty="0" smtClean="0"/>
              <a:t> </a:t>
            </a:r>
            <a:r>
              <a:rPr lang="en-US" sz="3600" dirty="0" err="1" smtClean="0"/>
              <a:t>illa</a:t>
            </a:r>
            <a:endParaRPr lang="is-I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63845"/>
              </p:ext>
            </p:extLst>
          </p:nvPr>
        </p:nvGraphicFramePr>
        <p:xfrm>
          <a:off x="522513" y="1788607"/>
          <a:ext cx="11173767" cy="469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1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/>
              <a:t>Hve</a:t>
            </a:r>
            <a:r>
              <a:rPr lang="en-US" sz="4000" b="1" dirty="0" smtClean="0"/>
              <a:t> </a:t>
            </a:r>
            <a:r>
              <a:rPr lang="en-US" sz="4000" b="1" dirty="0" err="1"/>
              <a:t>marga</a:t>
            </a:r>
            <a:r>
              <a:rPr lang="en-US" sz="4000" b="1" dirty="0"/>
              <a:t> </a:t>
            </a:r>
            <a:r>
              <a:rPr lang="en-US" sz="4000" b="1" dirty="0" err="1"/>
              <a:t>góða</a:t>
            </a:r>
            <a:r>
              <a:rPr lang="en-US" sz="4000" b="1" dirty="0"/>
              <a:t> </a:t>
            </a:r>
            <a:r>
              <a:rPr lang="en-US" sz="4000" b="1" dirty="0" err="1" smtClean="0"/>
              <a:t>vini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vinkonur</a:t>
            </a:r>
            <a:r>
              <a:rPr lang="en-US" sz="4000" b="1" dirty="0" smtClean="0"/>
              <a:t> </a:t>
            </a:r>
            <a:r>
              <a:rPr lang="en-US" sz="4000" b="1" dirty="0" err="1"/>
              <a:t>áttu</a:t>
            </a:r>
            <a:r>
              <a:rPr lang="en-US" sz="4000" b="1" dirty="0"/>
              <a:t> í </a:t>
            </a:r>
            <a:r>
              <a:rPr lang="en-US" sz="4000" b="1" dirty="0" err="1"/>
              <a:t>skólanum</a:t>
            </a:r>
            <a:r>
              <a:rPr lang="en-US" sz="4000" b="1" dirty="0"/>
              <a:t> </a:t>
            </a:r>
            <a:r>
              <a:rPr lang="en-US" sz="4000" b="1" dirty="0" err="1"/>
              <a:t>þínum</a:t>
            </a:r>
            <a:r>
              <a:rPr lang="en-US" sz="4000" b="1" dirty="0" smtClean="0"/>
              <a:t>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nn-NO" sz="3100" dirty="0"/>
              <a:t>Samantekt á þeim sem eiga </a:t>
            </a:r>
            <a:r>
              <a:rPr lang="nn-NO" sz="3100" b="1" dirty="0"/>
              <a:t>einn</a:t>
            </a:r>
            <a:r>
              <a:rPr lang="nn-NO" sz="3100" dirty="0"/>
              <a:t> eða </a:t>
            </a:r>
            <a:r>
              <a:rPr lang="nn-NO" sz="3100" b="1" dirty="0"/>
              <a:t>engan</a:t>
            </a:r>
            <a:r>
              <a:rPr lang="nn-NO" sz="3100" dirty="0"/>
              <a:t> vin í </a:t>
            </a:r>
            <a:r>
              <a:rPr lang="nn-NO" sz="3100" dirty="0" smtClean="0"/>
              <a:t>skólanum (%)</a:t>
            </a:r>
            <a:r>
              <a:rPr lang="en-US" dirty="0"/>
              <a:t/>
            </a:r>
            <a:br>
              <a:rPr lang="en-US" dirty="0"/>
            </a:br>
            <a:endParaRPr lang="is-I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088350"/>
              </p:ext>
            </p:extLst>
          </p:nvPr>
        </p:nvGraphicFramePr>
        <p:xfrm>
          <a:off x="1115367" y="1768510"/>
          <a:ext cx="10018207" cy="453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8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13057</TotalTime>
  <Words>1585</Words>
  <Application>Microsoft Office PowerPoint</Application>
  <PresentationFormat>Víðskjár</PresentationFormat>
  <Paragraphs>215</Paragraphs>
  <Slides>50</Slides>
  <Notes>13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8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Wingdings 2</vt:lpstr>
      <vt:lpstr>Office Theme</vt:lpstr>
      <vt:lpstr>Niðurstöður Olweusarkönnunar</vt:lpstr>
      <vt:lpstr> Könnun tekin nóv. – des. 2017  5. - 10. bekkir  97% svarhlutfall  Fjöldi 231 Stúlkur – 109 Piltar - 122 </vt:lpstr>
      <vt:lpstr>Fjallað um í könnuninni:</vt:lpstr>
      <vt:lpstr>1. Vinir og líðan í skólanum</vt:lpstr>
      <vt:lpstr>Hvernig líkar þér að vera í skólanum? Líkar vel/mjög vel – Hvorki vel né illa - Líkar illa/mjög illa </vt:lpstr>
      <vt:lpstr> Hvernig líkar þér að vera í skólanum? Líkar vel og mjög vel </vt:lpstr>
      <vt:lpstr>Hvernig líkar þér að vera í skólanum? Hvorki vel né illa</vt:lpstr>
      <vt:lpstr>Hvernig líkar þér að vera í skólanum? Líkar illa og mjög illa</vt:lpstr>
      <vt:lpstr>Hve marga góða vini/vinkonur áttu í skólanum þínum? Samantekt á þeim sem eiga einn eða engan vin í skólanum (%) </vt:lpstr>
      <vt:lpstr>2. Mælingar á einelti</vt:lpstr>
      <vt:lpstr>PowerPoint-kynning</vt:lpstr>
      <vt:lpstr>Hve oft hefur þú orðið fyrir einelti undanfarna mánuði? </vt:lpstr>
      <vt:lpstr>Hve oft hefur þú orðið fyrir einelti í skólanum undanfarna mánuði? Samantekt yfir tvisvar til þrisvar í mánuði,  svona einu sinni í viku og oft í viku (%).  5. – 10. bekkir </vt:lpstr>
      <vt:lpstr>Hef ekki orðið fyrir einelti í skólanum undanfarna mánuði eða bara sjaldan (%)</vt:lpstr>
      <vt:lpstr>Hve lengi hefur þú verið lagður/lögð í einelti? Svör þeirra sem segjast vera lögð í einelti (%) </vt:lpstr>
      <vt:lpstr>Hve oft hefur þú orðið fyrir einelti í skólanum undanfarna mánuði?  Svör þeirra sem segjast vera lögð í einelti (%) 5.-10. bekkir 2017 </vt:lpstr>
      <vt:lpstr>Hve oft hefur þú orðið fyrir einelti á netinu eða í farsíma undanfarna mánuði? Samantekt yfir tvisvar til þrisvar í mánuði, svona einu sinni í viku og oft í viku (%)</vt:lpstr>
      <vt:lpstr>Hvar verða nemendur fyrir stríðni/ einelti?  Hlutfall nemenda sem segjast lagðir í einelti bara MJÖG SJALDAN eða OFTAR.</vt:lpstr>
      <vt:lpstr>Hvar verða stúlkur fyrir stríðni/ einelti?  Hlutfall stúlkna sem segjast lagðir í einelti bara MJÖG SJALDAN eða OFTAR.</vt:lpstr>
      <vt:lpstr>Hvar verða piltar fyrir stríðni/ einelti?  Hlutfall pilta sem segjast lagðir í einelti bara MJÖG SJALDAN eða OFTAR.</vt:lpstr>
      <vt:lpstr>PowerPoint-kynning</vt:lpstr>
      <vt:lpstr>PowerPoint-kynning</vt:lpstr>
      <vt:lpstr>PowerPoint-kynning</vt:lpstr>
      <vt:lpstr>PowerPoint-kynning</vt:lpstr>
      <vt:lpstr>Hvernig einelti verða nemendur oftast fyrir 2017 </vt:lpstr>
      <vt:lpstr>Í hvaða bekk(jum) /hóp(um) er(u) sá eða þeir nemendur sem leggja þig í einelti? (%), 2017</vt:lpstr>
      <vt:lpstr>Ertu lagður/lögð í einelti af strákum eða stelpum? (%)  2017</vt:lpstr>
      <vt:lpstr>Hve margir nemendur leggja þig yfirleitt í einelti? (%)   2017</vt:lpstr>
      <vt:lpstr>Hverjir leggja í einelti? Samantekt</vt:lpstr>
      <vt:lpstr>3. Viðbrögð í eineltisaðstæðum</vt:lpstr>
      <vt:lpstr>Hve oft óttast þú að verða lagður í einelti af samnemendum í skólanum þínum?  Samantekt: Fremur oft - oft - mjög oft (%)</vt:lpstr>
      <vt:lpstr>Hefurðu sagt einhverjum að þú hafir verið lagður/lögð í einelti undanfarna mánuði? (%)  2017 </vt:lpstr>
      <vt:lpstr>Hverjum segja nemendur frá?</vt:lpstr>
      <vt:lpstr>4. Afstaða til eineltis</vt:lpstr>
      <vt:lpstr>Gætir þú hugsað þér að taka þátt í  að leggja nemanda sem þú kannt ekki vel við í einelti?  Nei, ég held ekki - nei - nei, alls ekki (%) </vt:lpstr>
      <vt:lpstr>Þegar þú sérð nemanda á þínum aldri verða fyrir einelti í skólanum, hvað hugsarðu eða finnst þér um það? (%)</vt:lpstr>
      <vt:lpstr>Hve oft hefur þú sjálf/sjálfur tekið þátt í að leggja einn nemanda/fleiri nemendur í einelti undanfarna mánuði? (%) </vt:lpstr>
      <vt:lpstr>5. Viðbrögð umhverfisins</vt:lpstr>
      <vt:lpstr>Hve oft reyna kennararnir eða aðrir fullorðnir í skólanum að gera eitthvað til að stöðva einelti gegn nemanda í skólanum. Oft – næstum alltaf (%) </vt:lpstr>
      <vt:lpstr>Hve mikið finnst þér almennt séð að umsjónarkennarinn þinn hafi gert til að koma í veg fyrir einelti undanfarna mánuði?  Samantekt á töluvert, nokkuð mikið, mikið (%).</vt:lpstr>
      <vt:lpstr>Hve oft reyna aðrir nemendur að gera eitthvað til að stöðva það að nemandi sé lagður í einelti í skólanum? (%) </vt:lpstr>
      <vt:lpstr>Hefur einhver af fullorðnum heima haft samband við skólann til að reyna að stöðva eineltið sem þú verður fyrir í skólanum? (%)</vt:lpstr>
      <vt:lpstr>Hversu mikil áhrif hefur það haft á þig (orðið leið/ur, sært þig eða álíka) að hafa orðið fyrir einelti? (%)</vt:lpstr>
      <vt:lpstr>Samantekt - Einelti</vt:lpstr>
      <vt:lpstr>Hvernig einelti verða nemendur oftast fyrir 2017 </vt:lpstr>
      <vt:lpstr>Einelti á eftirfarandi stöðum</vt:lpstr>
      <vt:lpstr>Einelti er mest á eftirfarandi stöðum</vt:lpstr>
      <vt:lpstr>Samantekt  Hve lengi - Hverjum segja frá - Hverjir leggja í einelti</vt:lpstr>
      <vt:lpstr>Samantekt  - líðan</vt:lpstr>
      <vt:lpstr>Samantekt - viðhorf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María Pálmadóttir</dc:creator>
  <cp:lastModifiedBy>Kolbrún Björnsdóttir</cp:lastModifiedBy>
  <cp:revision>404</cp:revision>
  <cp:lastPrinted>2018-01-30T09:40:21Z</cp:lastPrinted>
  <dcterms:created xsi:type="dcterms:W3CDTF">2014-02-11T15:47:28Z</dcterms:created>
  <dcterms:modified xsi:type="dcterms:W3CDTF">2018-04-25T13:02:32Z</dcterms:modified>
</cp:coreProperties>
</file>